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64" r:id="rId1"/>
  </p:sldMasterIdLst>
  <p:notesMasterIdLst>
    <p:notesMasterId r:id="rId16"/>
  </p:notesMasterIdLst>
  <p:handoutMasterIdLst>
    <p:handoutMasterId r:id="rId17"/>
  </p:handoutMasterIdLst>
  <p:sldIdLst>
    <p:sldId id="258" r:id="rId2"/>
    <p:sldId id="257" r:id="rId3"/>
    <p:sldId id="259" r:id="rId4"/>
    <p:sldId id="260" r:id="rId5"/>
    <p:sldId id="269" r:id="rId6"/>
    <p:sldId id="271" r:id="rId7"/>
    <p:sldId id="272" r:id="rId8"/>
    <p:sldId id="273" r:id="rId9"/>
    <p:sldId id="274" r:id="rId10"/>
    <p:sldId id="275" r:id="rId11"/>
    <p:sldId id="276" r:id="rId12"/>
    <p:sldId id="277" r:id="rId13"/>
    <p:sldId id="278" r:id="rId14"/>
    <p:sldId id="267" r:id="rId15"/>
  </p:sldIdLst>
  <p:sldSz cx="12192000" cy="6858000"/>
  <p:notesSz cx="6858000" cy="9144000"/>
  <p:photoAlbum/>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3" d="100"/>
          <a:sy n="153" d="100"/>
        </p:scale>
        <p:origin x="5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D96DBA-83CB-4F64-8624-B8E47C48329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A88A6A1-7EFA-4B44-B9AA-2C5F05423D5A}">
      <dgm:prSet phldrT="[Text]"/>
      <dgm:spPr>
        <a:gradFill rotWithShape="0">
          <a:gsLst>
            <a:gs pos="0">
              <a:schemeClr val="accent1">
                <a:lumMod val="5000"/>
                <a:lumOff val="95000"/>
              </a:schemeClr>
            </a:gs>
            <a:gs pos="0">
              <a:schemeClr val="accent1">
                <a:lumMod val="45000"/>
                <a:lumOff val="55000"/>
              </a:schemeClr>
            </a:gs>
            <a:gs pos="75000">
              <a:schemeClr val="tx2">
                <a:lumMod val="50000"/>
              </a:schemeClr>
            </a:gs>
            <a:gs pos="100000">
              <a:schemeClr val="tx1"/>
            </a:gs>
          </a:gsLst>
          <a:lin ang="5400000" scaled="1"/>
        </a:gradFill>
      </dgm:spPr>
      <dgm:t>
        <a:bodyPr/>
        <a:lstStyle/>
        <a:p>
          <a:r>
            <a:rPr lang="ar-EG" dirty="0"/>
            <a:t>مزاج السوق</a:t>
          </a:r>
          <a:endParaRPr lang="en-US" dirty="0"/>
        </a:p>
      </dgm:t>
    </dgm:pt>
    <dgm:pt modelId="{55BDA4BB-3626-44F7-B959-92A293B399C6}" type="parTrans" cxnId="{70E0C5C6-AC8B-48AC-8F51-84DD90D35755}">
      <dgm:prSet/>
      <dgm:spPr/>
      <dgm:t>
        <a:bodyPr/>
        <a:lstStyle/>
        <a:p>
          <a:endParaRPr lang="en-US"/>
        </a:p>
      </dgm:t>
    </dgm:pt>
    <dgm:pt modelId="{0AF6F307-E9DB-43B1-B677-292267072679}" type="sibTrans" cxnId="{70E0C5C6-AC8B-48AC-8F51-84DD90D35755}">
      <dgm:prSet/>
      <dgm:spPr/>
      <dgm:t>
        <a:bodyPr/>
        <a:lstStyle/>
        <a:p>
          <a:endParaRPr lang="en-US"/>
        </a:p>
      </dgm:t>
    </dgm:pt>
    <dgm:pt modelId="{701C052F-A707-4763-BC7B-2036337637AF}">
      <dgm:prSet phldrT="[Text]"/>
      <dgm:spPr>
        <a:gradFill rotWithShape="0">
          <a:gsLst>
            <a:gs pos="50000">
              <a:schemeClr val="accent6">
                <a:lumMod val="60000"/>
                <a:lumOff val="40000"/>
              </a:schemeClr>
            </a:gs>
            <a:gs pos="0">
              <a:schemeClr val="accent6"/>
            </a:gs>
            <a:gs pos="100000">
              <a:schemeClr val="accent6"/>
            </a:gs>
          </a:gsLst>
          <a:lin ang="5400000" scaled="1"/>
        </a:gradFill>
      </dgm:spPr>
      <dgm:t>
        <a:bodyPr/>
        <a:lstStyle/>
        <a:p>
          <a:r>
            <a:rPr lang="ar-EG" dirty="0"/>
            <a:t>التشاؤم=</a:t>
          </a:r>
        </a:p>
        <a:p>
          <a:r>
            <a:rPr lang="ar-EG" dirty="0"/>
            <a:t> توجه لملاذ أمن</a:t>
          </a:r>
          <a:endParaRPr lang="en-US" dirty="0"/>
        </a:p>
      </dgm:t>
    </dgm:pt>
    <dgm:pt modelId="{810F05B3-6DE0-4423-8D30-374D1C28C19E}" type="parTrans" cxnId="{CB4F2785-7950-40AF-BFFB-244BC5DE8F0E}">
      <dgm:prSet/>
      <dgm:spPr/>
      <dgm:t>
        <a:bodyPr/>
        <a:lstStyle/>
        <a:p>
          <a:endParaRPr lang="en-US"/>
        </a:p>
      </dgm:t>
    </dgm:pt>
    <dgm:pt modelId="{FD1EB21A-50D9-438C-89F4-50FFB17E6956}" type="sibTrans" cxnId="{CB4F2785-7950-40AF-BFFB-244BC5DE8F0E}">
      <dgm:prSet/>
      <dgm:spPr/>
      <dgm:t>
        <a:bodyPr/>
        <a:lstStyle/>
        <a:p>
          <a:endParaRPr lang="en-US"/>
        </a:p>
      </dgm:t>
    </dgm:pt>
    <dgm:pt modelId="{75B2B532-FDE4-41B3-99BE-A0F766A88D69}">
      <dgm:prSet phldrT="[Text]"/>
      <dgm:spPr>
        <a:gradFill rotWithShape="0">
          <a:gsLst>
            <a:gs pos="50000">
              <a:srgbClr val="85A59F"/>
            </a:gs>
            <a:gs pos="0">
              <a:schemeClr val="accent3">
                <a:lumMod val="75000"/>
              </a:schemeClr>
            </a:gs>
            <a:gs pos="100000">
              <a:schemeClr val="accent3">
                <a:lumMod val="50000"/>
              </a:schemeClr>
            </a:gs>
          </a:gsLst>
          <a:lin ang="5400000" scaled="1"/>
        </a:gradFill>
      </dgm:spPr>
      <dgm:t>
        <a:bodyPr/>
        <a:lstStyle/>
        <a:p>
          <a:r>
            <a:rPr lang="ar-EG" dirty="0"/>
            <a:t>التفائل=</a:t>
          </a:r>
        </a:p>
        <a:p>
          <a:r>
            <a:rPr lang="ar-EG" dirty="0"/>
            <a:t>شهية مخاطرة</a:t>
          </a:r>
          <a:endParaRPr lang="en-US" dirty="0"/>
        </a:p>
      </dgm:t>
    </dgm:pt>
    <dgm:pt modelId="{666AA7C1-BD31-47E7-9A40-38AECFDDF335}" type="parTrans" cxnId="{84ECDC0C-4B39-4448-AC34-32C09826825F}">
      <dgm:prSet/>
      <dgm:spPr/>
      <dgm:t>
        <a:bodyPr/>
        <a:lstStyle/>
        <a:p>
          <a:endParaRPr lang="en-US"/>
        </a:p>
      </dgm:t>
    </dgm:pt>
    <dgm:pt modelId="{E22FCBA7-437B-4AAB-B1FA-8D4DC4E3A557}" type="sibTrans" cxnId="{84ECDC0C-4B39-4448-AC34-32C09826825F}">
      <dgm:prSet/>
      <dgm:spPr/>
      <dgm:t>
        <a:bodyPr/>
        <a:lstStyle/>
        <a:p>
          <a:endParaRPr lang="en-US"/>
        </a:p>
      </dgm:t>
    </dgm:pt>
    <dgm:pt modelId="{BE5482C0-3B93-4D9E-B8E5-C54CC82039B0}">
      <dgm:prSet phldrT="[Text]"/>
      <dgm:spPr>
        <a:gradFill rotWithShape="0">
          <a:gsLst>
            <a:gs pos="57000">
              <a:schemeClr val="tx1">
                <a:lumMod val="75000"/>
              </a:schemeClr>
            </a:gs>
            <a:gs pos="0">
              <a:schemeClr val="bg1">
                <a:lumMod val="95000"/>
                <a:lumOff val="5000"/>
              </a:schemeClr>
            </a:gs>
            <a:gs pos="100000">
              <a:schemeClr val="bg1">
                <a:lumMod val="95000"/>
                <a:lumOff val="5000"/>
              </a:schemeClr>
            </a:gs>
          </a:gsLst>
          <a:lin ang="5400000" scaled="1"/>
        </a:gradFill>
      </dgm:spPr>
      <dgm:t>
        <a:bodyPr/>
        <a:lstStyle/>
        <a:p>
          <a:r>
            <a:rPr lang="ar-EG" dirty="0"/>
            <a:t>مختلط=</a:t>
          </a:r>
        </a:p>
        <a:p>
          <a:r>
            <a:rPr lang="ar-EG" dirty="0"/>
            <a:t> لا مزاج عام محدد</a:t>
          </a:r>
          <a:endParaRPr lang="en-US" dirty="0"/>
        </a:p>
      </dgm:t>
    </dgm:pt>
    <dgm:pt modelId="{CF7B1227-4FEF-4576-9571-21CE8F6B8931}" type="sibTrans" cxnId="{594561CA-3AE0-4465-BDAC-F3398B98F3DA}">
      <dgm:prSet/>
      <dgm:spPr/>
      <dgm:t>
        <a:bodyPr/>
        <a:lstStyle/>
        <a:p>
          <a:endParaRPr lang="en-US"/>
        </a:p>
      </dgm:t>
    </dgm:pt>
    <dgm:pt modelId="{EFCA9D87-897A-4240-8101-A8BDC8FEBB73}" type="parTrans" cxnId="{594561CA-3AE0-4465-BDAC-F3398B98F3DA}">
      <dgm:prSet/>
      <dgm:spPr/>
      <dgm:t>
        <a:bodyPr/>
        <a:lstStyle/>
        <a:p>
          <a:endParaRPr lang="en-US"/>
        </a:p>
      </dgm:t>
    </dgm:pt>
    <dgm:pt modelId="{CC917DF9-1751-44D2-BFED-4F41AEB0D1D4}" type="pres">
      <dgm:prSet presAssocID="{BDD96DBA-83CB-4F64-8624-B8E47C483297}" presName="hierChild1" presStyleCnt="0">
        <dgm:presLayoutVars>
          <dgm:orgChart val="1"/>
          <dgm:chPref val="1"/>
          <dgm:dir/>
          <dgm:animOne val="branch"/>
          <dgm:animLvl val="lvl"/>
          <dgm:resizeHandles/>
        </dgm:presLayoutVars>
      </dgm:prSet>
      <dgm:spPr/>
    </dgm:pt>
    <dgm:pt modelId="{79768C74-7974-489B-8B31-425FEA19D990}" type="pres">
      <dgm:prSet presAssocID="{FA88A6A1-7EFA-4B44-B9AA-2C5F05423D5A}" presName="hierRoot1" presStyleCnt="0">
        <dgm:presLayoutVars>
          <dgm:hierBranch val="init"/>
        </dgm:presLayoutVars>
      </dgm:prSet>
      <dgm:spPr/>
    </dgm:pt>
    <dgm:pt modelId="{C4165187-4190-4BF5-B46B-10842F3B1793}" type="pres">
      <dgm:prSet presAssocID="{FA88A6A1-7EFA-4B44-B9AA-2C5F05423D5A}" presName="rootComposite1" presStyleCnt="0"/>
      <dgm:spPr/>
    </dgm:pt>
    <dgm:pt modelId="{04CC4F5F-0FE8-44E0-B474-20A3D260EAA9}" type="pres">
      <dgm:prSet presAssocID="{FA88A6A1-7EFA-4B44-B9AA-2C5F05423D5A}" presName="rootText1" presStyleLbl="node0" presStyleIdx="0" presStyleCnt="1">
        <dgm:presLayoutVars>
          <dgm:chPref val="3"/>
        </dgm:presLayoutVars>
      </dgm:prSet>
      <dgm:spPr/>
    </dgm:pt>
    <dgm:pt modelId="{1EB8C1C9-F63C-433A-8E35-2975CADA3A5F}" type="pres">
      <dgm:prSet presAssocID="{FA88A6A1-7EFA-4B44-B9AA-2C5F05423D5A}" presName="rootConnector1" presStyleLbl="node1" presStyleIdx="0" presStyleCnt="0"/>
      <dgm:spPr/>
    </dgm:pt>
    <dgm:pt modelId="{E741ECA3-91FF-4FF8-95FD-EF23152F018D}" type="pres">
      <dgm:prSet presAssocID="{FA88A6A1-7EFA-4B44-B9AA-2C5F05423D5A}" presName="hierChild2" presStyleCnt="0"/>
      <dgm:spPr/>
    </dgm:pt>
    <dgm:pt modelId="{2AEF5512-3E9A-48D7-BD31-66090063E863}" type="pres">
      <dgm:prSet presAssocID="{EFCA9D87-897A-4240-8101-A8BDC8FEBB73}" presName="Name37" presStyleLbl="parChTrans1D2" presStyleIdx="0" presStyleCnt="3"/>
      <dgm:spPr/>
    </dgm:pt>
    <dgm:pt modelId="{61354F3E-5F46-4410-A1B4-B0116D390991}" type="pres">
      <dgm:prSet presAssocID="{BE5482C0-3B93-4D9E-B8E5-C54CC82039B0}" presName="hierRoot2" presStyleCnt="0">
        <dgm:presLayoutVars>
          <dgm:hierBranch val="init"/>
        </dgm:presLayoutVars>
      </dgm:prSet>
      <dgm:spPr/>
    </dgm:pt>
    <dgm:pt modelId="{5759E477-AA23-44BE-8392-2EA87A3EECF6}" type="pres">
      <dgm:prSet presAssocID="{BE5482C0-3B93-4D9E-B8E5-C54CC82039B0}" presName="rootComposite" presStyleCnt="0"/>
      <dgm:spPr/>
    </dgm:pt>
    <dgm:pt modelId="{AC122EAB-7D99-4994-AC85-ACF1ED67C6EC}" type="pres">
      <dgm:prSet presAssocID="{BE5482C0-3B93-4D9E-B8E5-C54CC82039B0}" presName="rootText" presStyleLbl="node2" presStyleIdx="0" presStyleCnt="3" custLinFactX="9413" custLinFactNeighborX="100000" custLinFactNeighborY="-1551">
        <dgm:presLayoutVars>
          <dgm:chPref val="3"/>
        </dgm:presLayoutVars>
      </dgm:prSet>
      <dgm:spPr/>
    </dgm:pt>
    <dgm:pt modelId="{68DCABFE-D51B-4E6E-A60E-4B318D6C9B05}" type="pres">
      <dgm:prSet presAssocID="{BE5482C0-3B93-4D9E-B8E5-C54CC82039B0}" presName="rootConnector" presStyleLbl="node2" presStyleIdx="0" presStyleCnt="3"/>
      <dgm:spPr/>
    </dgm:pt>
    <dgm:pt modelId="{FDCAE9C1-99D1-4DD8-8829-25546C6FB33C}" type="pres">
      <dgm:prSet presAssocID="{BE5482C0-3B93-4D9E-B8E5-C54CC82039B0}" presName="hierChild4" presStyleCnt="0"/>
      <dgm:spPr/>
    </dgm:pt>
    <dgm:pt modelId="{5F2B8E3D-8B94-4E7C-94C8-507D8823CCEF}" type="pres">
      <dgm:prSet presAssocID="{BE5482C0-3B93-4D9E-B8E5-C54CC82039B0}" presName="hierChild5" presStyleCnt="0"/>
      <dgm:spPr/>
    </dgm:pt>
    <dgm:pt modelId="{A98CD531-5FBB-461E-82D5-74C5AC4064FA}" type="pres">
      <dgm:prSet presAssocID="{810F05B3-6DE0-4423-8D30-374D1C28C19E}" presName="Name37" presStyleLbl="parChTrans1D2" presStyleIdx="1" presStyleCnt="3"/>
      <dgm:spPr/>
    </dgm:pt>
    <dgm:pt modelId="{46140EF3-0151-4BE2-BED0-B80F7F63065A}" type="pres">
      <dgm:prSet presAssocID="{701C052F-A707-4763-BC7B-2036337637AF}" presName="hierRoot2" presStyleCnt="0">
        <dgm:presLayoutVars>
          <dgm:hierBranch val="init"/>
        </dgm:presLayoutVars>
      </dgm:prSet>
      <dgm:spPr/>
    </dgm:pt>
    <dgm:pt modelId="{5D4677C7-BCCC-4B64-9AF7-9D8A0A9DDD91}" type="pres">
      <dgm:prSet presAssocID="{701C052F-A707-4763-BC7B-2036337637AF}" presName="rootComposite" presStyleCnt="0"/>
      <dgm:spPr/>
    </dgm:pt>
    <dgm:pt modelId="{8998BD8A-8CC8-423B-9AB3-09FC05EF1F61}" type="pres">
      <dgm:prSet presAssocID="{701C052F-A707-4763-BC7B-2036337637AF}" presName="rootText" presStyleLbl="node2" presStyleIdx="1" presStyleCnt="3" custLinFactX="-23618" custLinFactNeighborX="-100000" custLinFactNeighborY="-26357">
        <dgm:presLayoutVars>
          <dgm:chPref val="3"/>
        </dgm:presLayoutVars>
      </dgm:prSet>
      <dgm:spPr/>
    </dgm:pt>
    <dgm:pt modelId="{ADE2489F-7095-462D-866B-CEBF723AC72F}" type="pres">
      <dgm:prSet presAssocID="{701C052F-A707-4763-BC7B-2036337637AF}" presName="rootConnector" presStyleLbl="node2" presStyleIdx="1" presStyleCnt="3"/>
      <dgm:spPr/>
    </dgm:pt>
    <dgm:pt modelId="{9AE057F2-3175-40EB-AA5D-F0FD10380B02}" type="pres">
      <dgm:prSet presAssocID="{701C052F-A707-4763-BC7B-2036337637AF}" presName="hierChild4" presStyleCnt="0"/>
      <dgm:spPr/>
    </dgm:pt>
    <dgm:pt modelId="{FE0727E7-7A9E-492D-B00A-359AAB12A5BD}" type="pres">
      <dgm:prSet presAssocID="{701C052F-A707-4763-BC7B-2036337637AF}" presName="hierChild5" presStyleCnt="0"/>
      <dgm:spPr/>
    </dgm:pt>
    <dgm:pt modelId="{9AF44CBA-749F-4850-8F83-639A17A252ED}" type="pres">
      <dgm:prSet presAssocID="{666AA7C1-BD31-47E7-9A40-38AECFDDF335}" presName="Name37" presStyleLbl="parChTrans1D2" presStyleIdx="2" presStyleCnt="3"/>
      <dgm:spPr/>
    </dgm:pt>
    <dgm:pt modelId="{F614E738-7986-4F6E-A909-8CDFBECC6B38}" type="pres">
      <dgm:prSet presAssocID="{75B2B532-FDE4-41B3-99BE-A0F766A88D69}" presName="hierRoot2" presStyleCnt="0">
        <dgm:presLayoutVars>
          <dgm:hierBranch val="init"/>
        </dgm:presLayoutVars>
      </dgm:prSet>
      <dgm:spPr/>
    </dgm:pt>
    <dgm:pt modelId="{B95AF4E8-14E8-428F-893D-6306D69DC56C}" type="pres">
      <dgm:prSet presAssocID="{75B2B532-FDE4-41B3-99BE-A0F766A88D69}" presName="rootComposite" presStyleCnt="0"/>
      <dgm:spPr/>
    </dgm:pt>
    <dgm:pt modelId="{A0FD22DE-3346-472F-88F9-0F28B0B5B301}" type="pres">
      <dgm:prSet presAssocID="{75B2B532-FDE4-41B3-99BE-A0F766A88D69}" presName="rootText" presStyleLbl="node2" presStyleIdx="2" presStyleCnt="3" custLinFactNeighborX="31773" custLinFactNeighborY="-1433">
        <dgm:presLayoutVars>
          <dgm:chPref val="3"/>
        </dgm:presLayoutVars>
      </dgm:prSet>
      <dgm:spPr/>
    </dgm:pt>
    <dgm:pt modelId="{E42F1864-74D8-408A-B076-425E669C16D8}" type="pres">
      <dgm:prSet presAssocID="{75B2B532-FDE4-41B3-99BE-A0F766A88D69}" presName="rootConnector" presStyleLbl="node2" presStyleIdx="2" presStyleCnt="3"/>
      <dgm:spPr/>
    </dgm:pt>
    <dgm:pt modelId="{D7A671DA-0706-4F4D-925E-189D36DCF310}" type="pres">
      <dgm:prSet presAssocID="{75B2B532-FDE4-41B3-99BE-A0F766A88D69}" presName="hierChild4" presStyleCnt="0"/>
      <dgm:spPr/>
    </dgm:pt>
    <dgm:pt modelId="{78BF0F62-7F75-400E-9755-2A0CE6FE8AFB}" type="pres">
      <dgm:prSet presAssocID="{75B2B532-FDE4-41B3-99BE-A0F766A88D69}" presName="hierChild5" presStyleCnt="0"/>
      <dgm:spPr/>
    </dgm:pt>
    <dgm:pt modelId="{09AA8672-9F4D-4A69-A119-088CF6634C56}" type="pres">
      <dgm:prSet presAssocID="{FA88A6A1-7EFA-4B44-B9AA-2C5F05423D5A}" presName="hierChild3" presStyleCnt="0"/>
      <dgm:spPr/>
    </dgm:pt>
  </dgm:ptLst>
  <dgm:cxnLst>
    <dgm:cxn modelId="{28732604-BFBE-4BB3-9FBB-B83D0864BEF7}" type="presOf" srcId="{701C052F-A707-4763-BC7B-2036337637AF}" destId="{ADE2489F-7095-462D-866B-CEBF723AC72F}" srcOrd="1" destOrd="0" presId="urn:microsoft.com/office/officeart/2005/8/layout/orgChart1"/>
    <dgm:cxn modelId="{CD7B1F08-BCB4-4316-84F0-00D83DE200E6}" type="presOf" srcId="{FA88A6A1-7EFA-4B44-B9AA-2C5F05423D5A}" destId="{1EB8C1C9-F63C-433A-8E35-2975CADA3A5F}" srcOrd="1" destOrd="0" presId="urn:microsoft.com/office/officeart/2005/8/layout/orgChart1"/>
    <dgm:cxn modelId="{84ECDC0C-4B39-4448-AC34-32C09826825F}" srcId="{FA88A6A1-7EFA-4B44-B9AA-2C5F05423D5A}" destId="{75B2B532-FDE4-41B3-99BE-A0F766A88D69}" srcOrd="2" destOrd="0" parTransId="{666AA7C1-BD31-47E7-9A40-38AECFDDF335}" sibTransId="{E22FCBA7-437B-4AAB-B1FA-8D4DC4E3A557}"/>
    <dgm:cxn modelId="{B885A513-2D35-4AC8-9222-7C6AC47011C8}" type="presOf" srcId="{EFCA9D87-897A-4240-8101-A8BDC8FEBB73}" destId="{2AEF5512-3E9A-48D7-BD31-66090063E863}" srcOrd="0" destOrd="0" presId="urn:microsoft.com/office/officeart/2005/8/layout/orgChart1"/>
    <dgm:cxn modelId="{35B2F11F-41EE-4C60-82FD-BD010C712E4D}" type="presOf" srcId="{75B2B532-FDE4-41B3-99BE-A0F766A88D69}" destId="{A0FD22DE-3346-472F-88F9-0F28B0B5B301}" srcOrd="0" destOrd="0" presId="urn:microsoft.com/office/officeart/2005/8/layout/orgChart1"/>
    <dgm:cxn modelId="{6A72E96A-5520-4C83-BFB2-E3E974C65757}" type="presOf" srcId="{BE5482C0-3B93-4D9E-B8E5-C54CC82039B0}" destId="{68DCABFE-D51B-4E6E-A60E-4B318D6C9B05}" srcOrd="1" destOrd="0" presId="urn:microsoft.com/office/officeart/2005/8/layout/orgChart1"/>
    <dgm:cxn modelId="{CB4F2785-7950-40AF-BFFB-244BC5DE8F0E}" srcId="{FA88A6A1-7EFA-4B44-B9AA-2C5F05423D5A}" destId="{701C052F-A707-4763-BC7B-2036337637AF}" srcOrd="1" destOrd="0" parTransId="{810F05B3-6DE0-4423-8D30-374D1C28C19E}" sibTransId="{FD1EB21A-50D9-438C-89F4-50FFB17E6956}"/>
    <dgm:cxn modelId="{59A8FE8B-5A74-4BD1-BD51-241DBFE8376C}" type="presOf" srcId="{BDD96DBA-83CB-4F64-8624-B8E47C483297}" destId="{CC917DF9-1751-44D2-BFED-4F41AEB0D1D4}" srcOrd="0" destOrd="0" presId="urn:microsoft.com/office/officeart/2005/8/layout/orgChart1"/>
    <dgm:cxn modelId="{C92E0B8C-2622-4CE5-B81E-566D993E11D6}" type="presOf" srcId="{666AA7C1-BD31-47E7-9A40-38AECFDDF335}" destId="{9AF44CBA-749F-4850-8F83-639A17A252ED}" srcOrd="0" destOrd="0" presId="urn:microsoft.com/office/officeart/2005/8/layout/orgChart1"/>
    <dgm:cxn modelId="{7745CA8C-712C-4497-8E52-8348B6AF4DE0}" type="presOf" srcId="{810F05B3-6DE0-4423-8D30-374D1C28C19E}" destId="{A98CD531-5FBB-461E-82D5-74C5AC4064FA}" srcOrd="0" destOrd="0" presId="urn:microsoft.com/office/officeart/2005/8/layout/orgChart1"/>
    <dgm:cxn modelId="{A5B2CE9D-3992-4DB0-96A9-3DEB94C0D3C1}" type="presOf" srcId="{701C052F-A707-4763-BC7B-2036337637AF}" destId="{8998BD8A-8CC8-423B-9AB3-09FC05EF1F61}" srcOrd="0" destOrd="0" presId="urn:microsoft.com/office/officeart/2005/8/layout/orgChart1"/>
    <dgm:cxn modelId="{A2A5A2C5-E60D-4040-9C40-56B23CA32848}" type="presOf" srcId="{75B2B532-FDE4-41B3-99BE-A0F766A88D69}" destId="{E42F1864-74D8-408A-B076-425E669C16D8}" srcOrd="1" destOrd="0" presId="urn:microsoft.com/office/officeart/2005/8/layout/orgChart1"/>
    <dgm:cxn modelId="{70E0C5C6-AC8B-48AC-8F51-84DD90D35755}" srcId="{BDD96DBA-83CB-4F64-8624-B8E47C483297}" destId="{FA88A6A1-7EFA-4B44-B9AA-2C5F05423D5A}" srcOrd="0" destOrd="0" parTransId="{55BDA4BB-3626-44F7-B959-92A293B399C6}" sibTransId="{0AF6F307-E9DB-43B1-B677-292267072679}"/>
    <dgm:cxn modelId="{594561CA-3AE0-4465-BDAC-F3398B98F3DA}" srcId="{FA88A6A1-7EFA-4B44-B9AA-2C5F05423D5A}" destId="{BE5482C0-3B93-4D9E-B8E5-C54CC82039B0}" srcOrd="0" destOrd="0" parTransId="{EFCA9D87-897A-4240-8101-A8BDC8FEBB73}" sibTransId="{CF7B1227-4FEF-4576-9571-21CE8F6B8931}"/>
    <dgm:cxn modelId="{11E3ACD1-8B52-45EB-BB9D-78B560E646B1}" type="presOf" srcId="{BE5482C0-3B93-4D9E-B8E5-C54CC82039B0}" destId="{AC122EAB-7D99-4994-AC85-ACF1ED67C6EC}" srcOrd="0" destOrd="0" presId="urn:microsoft.com/office/officeart/2005/8/layout/orgChart1"/>
    <dgm:cxn modelId="{3A784CE5-BF72-4FFD-A7D6-0C2D48B06359}" type="presOf" srcId="{FA88A6A1-7EFA-4B44-B9AA-2C5F05423D5A}" destId="{04CC4F5F-0FE8-44E0-B474-20A3D260EAA9}" srcOrd="0" destOrd="0" presId="urn:microsoft.com/office/officeart/2005/8/layout/orgChart1"/>
    <dgm:cxn modelId="{0BF2470D-584F-40F8-91D8-8BD12BA9A909}" type="presParOf" srcId="{CC917DF9-1751-44D2-BFED-4F41AEB0D1D4}" destId="{79768C74-7974-489B-8B31-425FEA19D990}" srcOrd="0" destOrd="0" presId="urn:microsoft.com/office/officeart/2005/8/layout/orgChart1"/>
    <dgm:cxn modelId="{83F2595B-4FD4-4820-9FE7-C3B5311F5F9F}" type="presParOf" srcId="{79768C74-7974-489B-8B31-425FEA19D990}" destId="{C4165187-4190-4BF5-B46B-10842F3B1793}" srcOrd="0" destOrd="0" presId="urn:microsoft.com/office/officeart/2005/8/layout/orgChart1"/>
    <dgm:cxn modelId="{1FEBBC52-BE32-4408-BEA9-FB5A79AFA74A}" type="presParOf" srcId="{C4165187-4190-4BF5-B46B-10842F3B1793}" destId="{04CC4F5F-0FE8-44E0-B474-20A3D260EAA9}" srcOrd="0" destOrd="0" presId="urn:microsoft.com/office/officeart/2005/8/layout/orgChart1"/>
    <dgm:cxn modelId="{5EFC6B3F-8E78-4B8F-98F0-A69053F5E4BD}" type="presParOf" srcId="{C4165187-4190-4BF5-B46B-10842F3B1793}" destId="{1EB8C1C9-F63C-433A-8E35-2975CADA3A5F}" srcOrd="1" destOrd="0" presId="urn:microsoft.com/office/officeart/2005/8/layout/orgChart1"/>
    <dgm:cxn modelId="{C4B00BD3-C01E-4C47-B9F7-CB1111C3CA7B}" type="presParOf" srcId="{79768C74-7974-489B-8B31-425FEA19D990}" destId="{E741ECA3-91FF-4FF8-95FD-EF23152F018D}" srcOrd="1" destOrd="0" presId="urn:microsoft.com/office/officeart/2005/8/layout/orgChart1"/>
    <dgm:cxn modelId="{BCA54866-4CD6-4BA2-9B21-C327330B58D1}" type="presParOf" srcId="{E741ECA3-91FF-4FF8-95FD-EF23152F018D}" destId="{2AEF5512-3E9A-48D7-BD31-66090063E863}" srcOrd="0" destOrd="0" presId="urn:microsoft.com/office/officeart/2005/8/layout/orgChart1"/>
    <dgm:cxn modelId="{36224DDD-3015-46B6-8991-02E0F41CC4E8}" type="presParOf" srcId="{E741ECA3-91FF-4FF8-95FD-EF23152F018D}" destId="{61354F3E-5F46-4410-A1B4-B0116D390991}" srcOrd="1" destOrd="0" presId="urn:microsoft.com/office/officeart/2005/8/layout/orgChart1"/>
    <dgm:cxn modelId="{2CB88914-C40A-4E8D-9EFA-5960597B318C}" type="presParOf" srcId="{61354F3E-5F46-4410-A1B4-B0116D390991}" destId="{5759E477-AA23-44BE-8392-2EA87A3EECF6}" srcOrd="0" destOrd="0" presId="urn:microsoft.com/office/officeart/2005/8/layout/orgChart1"/>
    <dgm:cxn modelId="{F1EFCA98-3383-431B-8EE1-B7B13BFBA287}" type="presParOf" srcId="{5759E477-AA23-44BE-8392-2EA87A3EECF6}" destId="{AC122EAB-7D99-4994-AC85-ACF1ED67C6EC}" srcOrd="0" destOrd="0" presId="urn:microsoft.com/office/officeart/2005/8/layout/orgChart1"/>
    <dgm:cxn modelId="{E3BD0D0C-7FAE-4999-BBC8-839D3D988564}" type="presParOf" srcId="{5759E477-AA23-44BE-8392-2EA87A3EECF6}" destId="{68DCABFE-D51B-4E6E-A60E-4B318D6C9B05}" srcOrd="1" destOrd="0" presId="urn:microsoft.com/office/officeart/2005/8/layout/orgChart1"/>
    <dgm:cxn modelId="{A20B685F-729A-4D51-A3C3-DDCE6AA1180B}" type="presParOf" srcId="{61354F3E-5F46-4410-A1B4-B0116D390991}" destId="{FDCAE9C1-99D1-4DD8-8829-25546C6FB33C}" srcOrd="1" destOrd="0" presId="urn:microsoft.com/office/officeart/2005/8/layout/orgChart1"/>
    <dgm:cxn modelId="{B44E2DA4-8CB9-4FBF-BFE9-045232CEC506}" type="presParOf" srcId="{61354F3E-5F46-4410-A1B4-B0116D390991}" destId="{5F2B8E3D-8B94-4E7C-94C8-507D8823CCEF}" srcOrd="2" destOrd="0" presId="urn:microsoft.com/office/officeart/2005/8/layout/orgChart1"/>
    <dgm:cxn modelId="{649865E0-3B02-49F4-81A9-AB86293E2068}" type="presParOf" srcId="{E741ECA3-91FF-4FF8-95FD-EF23152F018D}" destId="{A98CD531-5FBB-461E-82D5-74C5AC4064FA}" srcOrd="2" destOrd="0" presId="urn:microsoft.com/office/officeart/2005/8/layout/orgChart1"/>
    <dgm:cxn modelId="{6D9BFE7A-682B-4145-ADBA-7829D9A2F825}" type="presParOf" srcId="{E741ECA3-91FF-4FF8-95FD-EF23152F018D}" destId="{46140EF3-0151-4BE2-BED0-B80F7F63065A}" srcOrd="3" destOrd="0" presId="urn:microsoft.com/office/officeart/2005/8/layout/orgChart1"/>
    <dgm:cxn modelId="{B117F87C-1D1B-49D4-AEEB-01C5C8448390}" type="presParOf" srcId="{46140EF3-0151-4BE2-BED0-B80F7F63065A}" destId="{5D4677C7-BCCC-4B64-9AF7-9D8A0A9DDD91}" srcOrd="0" destOrd="0" presId="urn:microsoft.com/office/officeart/2005/8/layout/orgChart1"/>
    <dgm:cxn modelId="{01D69200-F086-4334-9DC2-94AC2203FE45}" type="presParOf" srcId="{5D4677C7-BCCC-4B64-9AF7-9D8A0A9DDD91}" destId="{8998BD8A-8CC8-423B-9AB3-09FC05EF1F61}" srcOrd="0" destOrd="0" presId="urn:microsoft.com/office/officeart/2005/8/layout/orgChart1"/>
    <dgm:cxn modelId="{B4C680E2-FC8B-439D-85B4-C7DE9F6A0F61}" type="presParOf" srcId="{5D4677C7-BCCC-4B64-9AF7-9D8A0A9DDD91}" destId="{ADE2489F-7095-462D-866B-CEBF723AC72F}" srcOrd="1" destOrd="0" presId="urn:microsoft.com/office/officeart/2005/8/layout/orgChart1"/>
    <dgm:cxn modelId="{B6C096DB-42FC-416E-A703-3C0C9DF060BC}" type="presParOf" srcId="{46140EF3-0151-4BE2-BED0-B80F7F63065A}" destId="{9AE057F2-3175-40EB-AA5D-F0FD10380B02}" srcOrd="1" destOrd="0" presId="urn:microsoft.com/office/officeart/2005/8/layout/orgChart1"/>
    <dgm:cxn modelId="{33DA1029-067E-4D74-B715-4552571D37A1}" type="presParOf" srcId="{46140EF3-0151-4BE2-BED0-B80F7F63065A}" destId="{FE0727E7-7A9E-492D-B00A-359AAB12A5BD}" srcOrd="2" destOrd="0" presId="urn:microsoft.com/office/officeart/2005/8/layout/orgChart1"/>
    <dgm:cxn modelId="{17F5DA1A-7103-49A1-8D69-09E078638789}" type="presParOf" srcId="{E741ECA3-91FF-4FF8-95FD-EF23152F018D}" destId="{9AF44CBA-749F-4850-8F83-639A17A252ED}" srcOrd="4" destOrd="0" presId="urn:microsoft.com/office/officeart/2005/8/layout/orgChart1"/>
    <dgm:cxn modelId="{88132049-DE4C-450B-BA69-843086A97A76}" type="presParOf" srcId="{E741ECA3-91FF-4FF8-95FD-EF23152F018D}" destId="{F614E738-7986-4F6E-A909-8CDFBECC6B38}" srcOrd="5" destOrd="0" presId="urn:microsoft.com/office/officeart/2005/8/layout/orgChart1"/>
    <dgm:cxn modelId="{565AB5FE-9F33-4D55-BDFD-F028948FA9DF}" type="presParOf" srcId="{F614E738-7986-4F6E-A909-8CDFBECC6B38}" destId="{B95AF4E8-14E8-428F-893D-6306D69DC56C}" srcOrd="0" destOrd="0" presId="urn:microsoft.com/office/officeart/2005/8/layout/orgChart1"/>
    <dgm:cxn modelId="{44ADD86E-1445-4ECF-80BF-A5E7B11B28A7}" type="presParOf" srcId="{B95AF4E8-14E8-428F-893D-6306D69DC56C}" destId="{A0FD22DE-3346-472F-88F9-0F28B0B5B301}" srcOrd="0" destOrd="0" presId="urn:microsoft.com/office/officeart/2005/8/layout/orgChart1"/>
    <dgm:cxn modelId="{C8109102-58CF-44BC-B273-058A8BD8E098}" type="presParOf" srcId="{B95AF4E8-14E8-428F-893D-6306D69DC56C}" destId="{E42F1864-74D8-408A-B076-425E669C16D8}" srcOrd="1" destOrd="0" presId="urn:microsoft.com/office/officeart/2005/8/layout/orgChart1"/>
    <dgm:cxn modelId="{7EB52450-A394-4A97-AAD1-CEFBB2FEF305}" type="presParOf" srcId="{F614E738-7986-4F6E-A909-8CDFBECC6B38}" destId="{D7A671DA-0706-4F4D-925E-189D36DCF310}" srcOrd="1" destOrd="0" presId="urn:microsoft.com/office/officeart/2005/8/layout/orgChart1"/>
    <dgm:cxn modelId="{6417D87F-85D1-4B9E-9FDD-F971FA76838F}" type="presParOf" srcId="{F614E738-7986-4F6E-A909-8CDFBECC6B38}" destId="{78BF0F62-7F75-400E-9755-2A0CE6FE8AFB}" srcOrd="2" destOrd="0" presId="urn:microsoft.com/office/officeart/2005/8/layout/orgChart1"/>
    <dgm:cxn modelId="{3349AA7B-2F05-4645-B7B8-6BB6680ED048}" type="presParOf" srcId="{79768C74-7974-489B-8B31-425FEA19D990}" destId="{09AA8672-9F4D-4A69-A119-088CF6634C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142587-27D3-4044-8E86-71586DD65D41}" type="doc">
      <dgm:prSet loTypeId="urn:microsoft.com/office/officeart/2005/8/layout/default" loCatId="list" qsTypeId="urn:microsoft.com/office/officeart/2005/8/quickstyle/3d4" qsCatId="3D" csTypeId="urn:microsoft.com/office/officeart/2005/8/colors/accent0_2" csCatId="mainScheme" phldr="1"/>
      <dgm:spPr/>
      <dgm:t>
        <a:bodyPr/>
        <a:lstStyle/>
        <a:p>
          <a:endParaRPr lang="en-US"/>
        </a:p>
      </dgm:t>
    </dgm:pt>
    <dgm:pt modelId="{FC583C05-C04E-48C7-9637-6349409BE914}">
      <dgm:prSet phldrT="[Text]" custT="1"/>
      <dgm:spPr/>
      <dgm:t>
        <a:bodyPr/>
        <a:lstStyle/>
        <a:p>
          <a:r>
            <a:rPr lang="ar-EG" sz="1600" dirty="0"/>
            <a:t>مثال الماضى:</a:t>
          </a:r>
          <a:endParaRPr lang="en-US" sz="1600" dirty="0"/>
        </a:p>
        <a:p>
          <a:r>
            <a:rPr lang="ar-EG" sz="1600" dirty="0"/>
            <a:t> </a:t>
          </a:r>
          <a:r>
            <a:rPr lang="ar-EG" sz="1600" dirty="0">
              <a:highlight>
                <a:srgbClr val="00FF00"/>
              </a:highlight>
            </a:rPr>
            <a:t>أضاف الاقتصاد الأمريكي 261 ألف وظيفة الشهر الماضى, وقد كان المتوقع 220 ألف</a:t>
          </a:r>
          <a:r>
            <a:rPr lang="ar-EG" sz="1600" dirty="0"/>
            <a:t>, فأخبار الشهر الماضي الجيدة ستدفع بالأسهم للأعلى, وكذلك المؤشرات</a:t>
          </a:r>
          <a:endParaRPr lang="en-US" sz="1600" dirty="0"/>
        </a:p>
      </dgm:t>
    </dgm:pt>
    <dgm:pt modelId="{E06FBA14-273D-45E5-B885-3F67C2A63BE6}" type="parTrans" cxnId="{B8EBECF4-788A-4607-B35A-FFBEEFEC96A3}">
      <dgm:prSet/>
      <dgm:spPr/>
      <dgm:t>
        <a:bodyPr/>
        <a:lstStyle/>
        <a:p>
          <a:endParaRPr lang="en-US"/>
        </a:p>
      </dgm:t>
    </dgm:pt>
    <dgm:pt modelId="{6648D676-FBAD-4937-BE8D-9E0DFF936C77}" type="sibTrans" cxnId="{B8EBECF4-788A-4607-B35A-FFBEEFEC96A3}">
      <dgm:prSet/>
      <dgm:spPr/>
      <dgm:t>
        <a:bodyPr/>
        <a:lstStyle/>
        <a:p>
          <a:endParaRPr lang="en-US"/>
        </a:p>
      </dgm:t>
    </dgm:pt>
    <dgm:pt modelId="{34ED48F6-AC3A-4C01-A508-388EDA72082F}">
      <dgm:prSet phldrT="[Text]" custT="1"/>
      <dgm:spPr/>
      <dgm:t>
        <a:bodyPr/>
        <a:lstStyle/>
        <a:p>
          <a:pPr>
            <a:buFont typeface="+mj-lt"/>
            <a:buAutoNum type="arabicPeriod"/>
          </a:pPr>
          <a:r>
            <a:rPr lang="ar-EG" sz="1600" dirty="0">
              <a:highlight>
                <a:srgbClr val="00FF00"/>
              </a:highlight>
            </a:rPr>
            <a:t>حالة التفائل تحدث أوقات النمو الجيدة</a:t>
          </a:r>
          <a:r>
            <a:rPr lang="ar-EG" sz="1600" dirty="0"/>
            <a:t>, وأخبار نمو جيدة سواء أخبار للشهر الماضى, أو الحالى , أو للمستقبل</a:t>
          </a:r>
          <a:endParaRPr lang="en-US" sz="1600" dirty="0"/>
        </a:p>
      </dgm:t>
    </dgm:pt>
    <dgm:pt modelId="{413D497D-F695-4EAD-B3F9-7CD06373F93B}" type="parTrans" cxnId="{A402A2C0-3F1F-4F0B-BCA4-F6A9EE0AE483}">
      <dgm:prSet/>
      <dgm:spPr/>
      <dgm:t>
        <a:bodyPr/>
        <a:lstStyle/>
        <a:p>
          <a:endParaRPr lang="en-US"/>
        </a:p>
      </dgm:t>
    </dgm:pt>
    <dgm:pt modelId="{85FCFDE9-954A-4716-92CD-220A26D83248}" type="sibTrans" cxnId="{A402A2C0-3F1F-4F0B-BCA4-F6A9EE0AE483}">
      <dgm:prSet/>
      <dgm:spPr/>
      <dgm:t>
        <a:bodyPr/>
        <a:lstStyle/>
        <a:p>
          <a:endParaRPr lang="en-US"/>
        </a:p>
      </dgm:t>
    </dgm:pt>
    <dgm:pt modelId="{55AD8134-F8FE-4AED-9A9A-7DF0027BF3F3}">
      <dgm:prSet phldrT="[Text]" custT="1"/>
      <dgm:spPr/>
      <dgm:t>
        <a:bodyPr/>
        <a:lstStyle/>
        <a:p>
          <a:pPr>
            <a:buFont typeface="+mj-lt"/>
            <a:buAutoNum type="arabicPeriod"/>
          </a:pPr>
          <a:r>
            <a:rPr lang="ar-EG" sz="1600" dirty="0"/>
            <a:t>يتم </a:t>
          </a:r>
          <a:r>
            <a:rPr lang="ar-EG" sz="1600" dirty="0">
              <a:solidFill>
                <a:schemeClr val="tx1">
                  <a:lumMod val="95000"/>
                </a:schemeClr>
              </a:solidFill>
              <a:highlight>
                <a:srgbClr val="FF0000"/>
              </a:highlight>
            </a:rPr>
            <a:t>العزوف عن الملاذات الأمنة </a:t>
          </a:r>
          <a:r>
            <a:rPr lang="ar-EG" sz="1600" dirty="0"/>
            <a:t>مثل الدولار, </a:t>
          </a:r>
          <a:endParaRPr lang="en-US" sz="1600" dirty="0"/>
        </a:p>
        <a:p>
          <a:pPr>
            <a:buFont typeface="+mj-lt"/>
            <a:buAutoNum type="arabicPeriod"/>
          </a:pPr>
          <a:r>
            <a:rPr lang="ar-EG" sz="1600" dirty="0"/>
            <a:t>وشراء أدوات تحتمل مخاطرة مثل </a:t>
          </a:r>
          <a:r>
            <a:rPr lang="ar-EG" sz="1600" dirty="0">
              <a:highlight>
                <a:srgbClr val="00FF00"/>
              </a:highlight>
            </a:rPr>
            <a:t>الأسهم</a:t>
          </a:r>
          <a:endParaRPr lang="en-US" sz="1600" dirty="0">
            <a:highlight>
              <a:srgbClr val="00FF00"/>
            </a:highlight>
          </a:endParaRPr>
        </a:p>
      </dgm:t>
    </dgm:pt>
    <dgm:pt modelId="{24D37DE0-6123-4B9E-BCDE-FB50398A1C8C}" type="parTrans" cxnId="{A3380BF2-FF72-4960-A6BA-9E2853A11B32}">
      <dgm:prSet/>
      <dgm:spPr/>
      <dgm:t>
        <a:bodyPr/>
        <a:lstStyle/>
        <a:p>
          <a:endParaRPr lang="en-US"/>
        </a:p>
      </dgm:t>
    </dgm:pt>
    <dgm:pt modelId="{1D6F6323-656E-458F-A789-908D63E601D2}" type="sibTrans" cxnId="{A3380BF2-FF72-4960-A6BA-9E2853A11B32}">
      <dgm:prSet/>
      <dgm:spPr/>
      <dgm:t>
        <a:bodyPr/>
        <a:lstStyle/>
        <a:p>
          <a:endParaRPr lang="en-US"/>
        </a:p>
      </dgm:t>
    </dgm:pt>
    <dgm:pt modelId="{49281256-3CA8-4856-8DFC-595952D60681}">
      <dgm:prSet phldrT="[Text]" custT="1"/>
      <dgm:spPr/>
      <dgm:t>
        <a:bodyPr/>
        <a:lstStyle/>
        <a:p>
          <a:r>
            <a:rPr lang="ar-EG" sz="1600" dirty="0"/>
            <a:t>ومثال الحاضر والمستقبل, </a:t>
          </a:r>
          <a:r>
            <a:rPr lang="ar-EG" sz="1600" dirty="0">
              <a:highlight>
                <a:srgbClr val="00FF00"/>
              </a:highlight>
            </a:rPr>
            <a:t>رفع الرئيس الأمريكي ترمب التعريفة الجمركية عن المنتجات الصينية</a:t>
          </a:r>
          <a:r>
            <a:rPr lang="ar-EG" sz="1600" dirty="0"/>
            <a:t>, فهذا إيجابي جدا للأسهم, لأنه يدفع بزيادة التبادل التجارى.</a:t>
          </a:r>
          <a:endParaRPr lang="en-US" sz="1600" dirty="0"/>
        </a:p>
      </dgm:t>
    </dgm:pt>
    <dgm:pt modelId="{C5DD12E4-4E9C-4354-877F-A465F3DAB369}" type="parTrans" cxnId="{2285AC78-A571-4858-9D20-E0F73970C1CA}">
      <dgm:prSet/>
      <dgm:spPr/>
      <dgm:t>
        <a:bodyPr/>
        <a:lstStyle/>
        <a:p>
          <a:endParaRPr lang="en-US"/>
        </a:p>
      </dgm:t>
    </dgm:pt>
    <dgm:pt modelId="{A425C6BB-EEA0-49B4-92C8-EA8CCF53B0E4}" type="sibTrans" cxnId="{2285AC78-A571-4858-9D20-E0F73970C1CA}">
      <dgm:prSet/>
      <dgm:spPr/>
      <dgm:t>
        <a:bodyPr/>
        <a:lstStyle/>
        <a:p>
          <a:endParaRPr lang="en-US"/>
        </a:p>
      </dgm:t>
    </dgm:pt>
    <dgm:pt modelId="{B22A7FA4-A1C2-456A-A814-FECB25E1C7FF}" type="pres">
      <dgm:prSet presAssocID="{85142587-27D3-4044-8E86-71586DD65D41}" presName="diagram" presStyleCnt="0">
        <dgm:presLayoutVars>
          <dgm:dir/>
          <dgm:resizeHandles val="exact"/>
        </dgm:presLayoutVars>
      </dgm:prSet>
      <dgm:spPr/>
    </dgm:pt>
    <dgm:pt modelId="{D8E90D39-B9F3-4AFA-8C03-B9D527F112E4}" type="pres">
      <dgm:prSet presAssocID="{FC583C05-C04E-48C7-9637-6349409BE914}" presName="node" presStyleLbl="node1" presStyleIdx="0" presStyleCnt="4">
        <dgm:presLayoutVars>
          <dgm:bulletEnabled val="1"/>
        </dgm:presLayoutVars>
      </dgm:prSet>
      <dgm:spPr/>
    </dgm:pt>
    <dgm:pt modelId="{E0ABDBFC-8ADC-4740-9555-02FF133A4491}" type="pres">
      <dgm:prSet presAssocID="{6648D676-FBAD-4937-BE8D-9E0DFF936C77}" presName="sibTrans" presStyleCnt="0"/>
      <dgm:spPr/>
    </dgm:pt>
    <dgm:pt modelId="{F80E3234-40D9-4B98-8C44-C8084961A913}" type="pres">
      <dgm:prSet presAssocID="{34ED48F6-AC3A-4C01-A508-388EDA72082F}" presName="node" presStyleLbl="node1" presStyleIdx="1" presStyleCnt="4">
        <dgm:presLayoutVars>
          <dgm:bulletEnabled val="1"/>
        </dgm:presLayoutVars>
      </dgm:prSet>
      <dgm:spPr/>
    </dgm:pt>
    <dgm:pt modelId="{8CD3DA3F-EC7A-4867-889F-2D2470E5E295}" type="pres">
      <dgm:prSet presAssocID="{85FCFDE9-954A-4716-92CD-220A26D83248}" presName="sibTrans" presStyleCnt="0"/>
      <dgm:spPr/>
    </dgm:pt>
    <dgm:pt modelId="{A1E83183-8BF0-416F-B582-86BCDE9E0A50}" type="pres">
      <dgm:prSet presAssocID="{55AD8134-F8FE-4AED-9A9A-7DF0027BF3F3}" presName="node" presStyleLbl="node1" presStyleIdx="2" presStyleCnt="4">
        <dgm:presLayoutVars>
          <dgm:bulletEnabled val="1"/>
        </dgm:presLayoutVars>
      </dgm:prSet>
      <dgm:spPr/>
    </dgm:pt>
    <dgm:pt modelId="{482FFF65-A3CD-4C73-950B-9E19BAC59E0B}" type="pres">
      <dgm:prSet presAssocID="{1D6F6323-656E-458F-A789-908D63E601D2}" presName="sibTrans" presStyleCnt="0"/>
      <dgm:spPr/>
    </dgm:pt>
    <dgm:pt modelId="{A8297C01-96F3-43AE-BA6D-C59C3C518C3F}" type="pres">
      <dgm:prSet presAssocID="{49281256-3CA8-4856-8DFC-595952D60681}" presName="node" presStyleLbl="node1" presStyleIdx="3" presStyleCnt="4">
        <dgm:presLayoutVars>
          <dgm:bulletEnabled val="1"/>
        </dgm:presLayoutVars>
      </dgm:prSet>
      <dgm:spPr/>
    </dgm:pt>
  </dgm:ptLst>
  <dgm:cxnLst>
    <dgm:cxn modelId="{71E54869-33EE-43AA-A97E-AEA423C0CD7C}" type="presOf" srcId="{49281256-3CA8-4856-8DFC-595952D60681}" destId="{A8297C01-96F3-43AE-BA6D-C59C3C518C3F}" srcOrd="0" destOrd="0" presId="urn:microsoft.com/office/officeart/2005/8/layout/default"/>
    <dgm:cxn modelId="{5409F956-EA8B-4596-86C3-464BAF7DCBF0}" type="presOf" srcId="{55AD8134-F8FE-4AED-9A9A-7DF0027BF3F3}" destId="{A1E83183-8BF0-416F-B582-86BCDE9E0A50}" srcOrd="0" destOrd="0" presId="urn:microsoft.com/office/officeart/2005/8/layout/default"/>
    <dgm:cxn modelId="{2285AC78-A571-4858-9D20-E0F73970C1CA}" srcId="{85142587-27D3-4044-8E86-71586DD65D41}" destId="{49281256-3CA8-4856-8DFC-595952D60681}" srcOrd="3" destOrd="0" parTransId="{C5DD12E4-4E9C-4354-877F-A465F3DAB369}" sibTransId="{A425C6BB-EEA0-49B4-92C8-EA8CCF53B0E4}"/>
    <dgm:cxn modelId="{97A474A7-DE61-4EA2-9D78-F3FB3F6E54E0}" type="presOf" srcId="{34ED48F6-AC3A-4C01-A508-388EDA72082F}" destId="{F80E3234-40D9-4B98-8C44-C8084961A913}" srcOrd="0" destOrd="0" presId="urn:microsoft.com/office/officeart/2005/8/layout/default"/>
    <dgm:cxn modelId="{6884B4BC-902D-4609-A261-4D693ACD7ECB}" type="presOf" srcId="{FC583C05-C04E-48C7-9637-6349409BE914}" destId="{D8E90D39-B9F3-4AFA-8C03-B9D527F112E4}" srcOrd="0" destOrd="0" presId="urn:microsoft.com/office/officeart/2005/8/layout/default"/>
    <dgm:cxn modelId="{A402A2C0-3F1F-4F0B-BCA4-F6A9EE0AE483}" srcId="{85142587-27D3-4044-8E86-71586DD65D41}" destId="{34ED48F6-AC3A-4C01-A508-388EDA72082F}" srcOrd="1" destOrd="0" parTransId="{413D497D-F695-4EAD-B3F9-7CD06373F93B}" sibTransId="{85FCFDE9-954A-4716-92CD-220A26D83248}"/>
    <dgm:cxn modelId="{A3380BF2-FF72-4960-A6BA-9E2853A11B32}" srcId="{85142587-27D3-4044-8E86-71586DD65D41}" destId="{55AD8134-F8FE-4AED-9A9A-7DF0027BF3F3}" srcOrd="2" destOrd="0" parTransId="{24D37DE0-6123-4B9E-BCDE-FB50398A1C8C}" sibTransId="{1D6F6323-656E-458F-A789-908D63E601D2}"/>
    <dgm:cxn modelId="{B8EBECF4-788A-4607-B35A-FFBEEFEC96A3}" srcId="{85142587-27D3-4044-8E86-71586DD65D41}" destId="{FC583C05-C04E-48C7-9637-6349409BE914}" srcOrd="0" destOrd="0" parTransId="{E06FBA14-273D-45E5-B885-3F67C2A63BE6}" sibTransId="{6648D676-FBAD-4937-BE8D-9E0DFF936C77}"/>
    <dgm:cxn modelId="{68877AFA-A3EF-44BE-A77B-71DC4F657FEC}" type="presOf" srcId="{85142587-27D3-4044-8E86-71586DD65D41}" destId="{B22A7FA4-A1C2-456A-A814-FECB25E1C7FF}" srcOrd="0" destOrd="0" presId="urn:microsoft.com/office/officeart/2005/8/layout/default"/>
    <dgm:cxn modelId="{10C11DEE-0F70-4627-B986-6643C333EF8F}" type="presParOf" srcId="{B22A7FA4-A1C2-456A-A814-FECB25E1C7FF}" destId="{D8E90D39-B9F3-4AFA-8C03-B9D527F112E4}" srcOrd="0" destOrd="0" presId="urn:microsoft.com/office/officeart/2005/8/layout/default"/>
    <dgm:cxn modelId="{FFF426E0-85E6-4D33-8D57-0AE1FE21C563}" type="presParOf" srcId="{B22A7FA4-A1C2-456A-A814-FECB25E1C7FF}" destId="{E0ABDBFC-8ADC-4740-9555-02FF133A4491}" srcOrd="1" destOrd="0" presId="urn:microsoft.com/office/officeart/2005/8/layout/default"/>
    <dgm:cxn modelId="{F647F4D1-3525-40BA-887A-24778C7F8578}" type="presParOf" srcId="{B22A7FA4-A1C2-456A-A814-FECB25E1C7FF}" destId="{F80E3234-40D9-4B98-8C44-C8084961A913}" srcOrd="2" destOrd="0" presId="urn:microsoft.com/office/officeart/2005/8/layout/default"/>
    <dgm:cxn modelId="{19A90F26-4D35-49C3-871F-02B6C6DDB3B5}" type="presParOf" srcId="{B22A7FA4-A1C2-456A-A814-FECB25E1C7FF}" destId="{8CD3DA3F-EC7A-4867-889F-2D2470E5E295}" srcOrd="3" destOrd="0" presId="urn:microsoft.com/office/officeart/2005/8/layout/default"/>
    <dgm:cxn modelId="{13AAA16B-57C5-40CB-BB7B-0C95A4963FE0}" type="presParOf" srcId="{B22A7FA4-A1C2-456A-A814-FECB25E1C7FF}" destId="{A1E83183-8BF0-416F-B582-86BCDE9E0A50}" srcOrd="4" destOrd="0" presId="urn:microsoft.com/office/officeart/2005/8/layout/default"/>
    <dgm:cxn modelId="{E56E9CED-977D-4934-B7D4-4638C19FF474}" type="presParOf" srcId="{B22A7FA4-A1C2-456A-A814-FECB25E1C7FF}" destId="{482FFF65-A3CD-4C73-950B-9E19BAC59E0B}" srcOrd="5" destOrd="0" presId="urn:microsoft.com/office/officeart/2005/8/layout/default"/>
    <dgm:cxn modelId="{9FB1AFF4-C4B2-483A-AC1E-81CDFF33DDA4}" type="presParOf" srcId="{B22A7FA4-A1C2-456A-A814-FECB25E1C7FF}" destId="{A8297C01-96F3-43AE-BA6D-C59C3C518C3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142587-27D3-4044-8E86-71586DD65D41}" type="doc">
      <dgm:prSet loTypeId="urn:microsoft.com/office/officeart/2005/8/layout/default" loCatId="list" qsTypeId="urn:microsoft.com/office/officeart/2005/8/quickstyle/3d4" qsCatId="3D" csTypeId="urn:microsoft.com/office/officeart/2005/8/colors/accent0_2" csCatId="mainScheme" phldr="1"/>
      <dgm:spPr/>
      <dgm:t>
        <a:bodyPr/>
        <a:lstStyle/>
        <a:p>
          <a:endParaRPr lang="en-US"/>
        </a:p>
      </dgm:t>
    </dgm:pt>
    <dgm:pt modelId="{FC583C05-C04E-48C7-9637-6349409BE914}">
      <dgm:prSet phldrT="[Text]" custT="1"/>
      <dgm:spPr/>
      <dgm:t>
        <a:bodyPr/>
        <a:lstStyle/>
        <a:p>
          <a:r>
            <a:rPr lang="ar-EG" sz="2000" dirty="0"/>
            <a:t>حالة </a:t>
          </a:r>
          <a:r>
            <a:rPr lang="ar-EG" sz="2000" dirty="0">
              <a:solidFill>
                <a:srgbClr val="FF0000"/>
              </a:solidFill>
            </a:rPr>
            <a:t>التشاؤم</a:t>
          </a:r>
          <a:endParaRPr lang="en-US" sz="2000" dirty="0">
            <a:solidFill>
              <a:srgbClr val="FF0000"/>
            </a:solidFill>
          </a:endParaRPr>
        </a:p>
        <a:p>
          <a:r>
            <a:rPr lang="ar-EG" sz="2000" dirty="0"/>
            <a:t> تحدث مع </a:t>
          </a:r>
          <a:r>
            <a:rPr lang="ar-EG" sz="2000" dirty="0">
              <a:solidFill>
                <a:srgbClr val="FF0000"/>
              </a:solidFill>
            </a:rPr>
            <a:t>كل خبر يهدد النمو</a:t>
          </a:r>
          <a:r>
            <a:rPr lang="ar-EG" sz="2000" dirty="0"/>
            <a:t>, مثل </a:t>
          </a:r>
          <a:r>
            <a:rPr lang="ar-EG" sz="2000" dirty="0">
              <a:solidFill>
                <a:srgbClr val="FF0000"/>
              </a:solidFill>
            </a:rPr>
            <a:t>أخبار فيروس كورونا</a:t>
          </a:r>
          <a:r>
            <a:rPr lang="ar-EG" sz="2000" dirty="0"/>
            <a:t>, أخبار فرض الرئيس ترمب </a:t>
          </a:r>
          <a:r>
            <a:rPr lang="ar-EG" sz="2000" dirty="0">
              <a:solidFill>
                <a:srgbClr val="FF0000"/>
              </a:solidFill>
            </a:rPr>
            <a:t>تعريفة جمركية </a:t>
          </a:r>
          <a:r>
            <a:rPr lang="ar-EG" sz="2000" dirty="0"/>
            <a:t>على المنتجات الصينية, مثل </a:t>
          </a:r>
          <a:r>
            <a:rPr lang="ar-EG" sz="2000" dirty="0">
              <a:solidFill>
                <a:srgbClr val="FF0000"/>
              </a:solidFill>
            </a:rPr>
            <a:t>الاغتيالات</a:t>
          </a:r>
          <a:r>
            <a:rPr lang="ar-EG" sz="2000" dirty="0"/>
            <a:t> للشخصيات العامة, </a:t>
          </a:r>
          <a:r>
            <a:rPr lang="ar-EG" sz="2000" dirty="0">
              <a:solidFill>
                <a:srgbClr val="FF0000"/>
              </a:solidFill>
            </a:rPr>
            <a:t>الحروب</a:t>
          </a:r>
          <a:r>
            <a:rPr lang="ar-EG" sz="2000" dirty="0"/>
            <a:t> والتهديد بالحروب, أوقات </a:t>
          </a:r>
          <a:r>
            <a:rPr lang="ar-EG" sz="2000" dirty="0">
              <a:solidFill>
                <a:srgbClr val="FF0000"/>
              </a:solidFill>
            </a:rPr>
            <a:t>رفع الفائدة </a:t>
          </a:r>
          <a:r>
            <a:rPr lang="ar-EG" sz="2000" dirty="0"/>
            <a:t>وسحب السيولة من الأسواق, أوقات الركود, أوقات جنى الأرباح.</a:t>
          </a:r>
          <a:endParaRPr lang="en-US" sz="2000" dirty="0"/>
        </a:p>
      </dgm:t>
    </dgm:pt>
    <dgm:pt modelId="{E06FBA14-273D-45E5-B885-3F67C2A63BE6}" type="parTrans" cxnId="{B8EBECF4-788A-4607-B35A-FFBEEFEC96A3}">
      <dgm:prSet/>
      <dgm:spPr/>
      <dgm:t>
        <a:bodyPr/>
        <a:lstStyle/>
        <a:p>
          <a:endParaRPr lang="en-US"/>
        </a:p>
      </dgm:t>
    </dgm:pt>
    <dgm:pt modelId="{6648D676-FBAD-4937-BE8D-9E0DFF936C77}" type="sibTrans" cxnId="{B8EBECF4-788A-4607-B35A-FFBEEFEC96A3}">
      <dgm:prSet/>
      <dgm:spPr/>
      <dgm:t>
        <a:bodyPr/>
        <a:lstStyle/>
        <a:p>
          <a:endParaRPr lang="en-US"/>
        </a:p>
      </dgm:t>
    </dgm:pt>
    <dgm:pt modelId="{34ED48F6-AC3A-4C01-A508-388EDA72082F}">
      <dgm:prSet phldrT="[Text]" custT="1"/>
      <dgm:spPr/>
      <dgm:t>
        <a:bodyPr/>
        <a:lstStyle/>
        <a:p>
          <a:pPr>
            <a:buFont typeface="+mj-lt"/>
            <a:buAutoNum type="arabicPeriod"/>
          </a:pPr>
          <a:r>
            <a:rPr lang="ar-EG" sz="1600" dirty="0"/>
            <a:t>يقبل المستثمرون على </a:t>
          </a:r>
          <a:r>
            <a:rPr lang="ar-EG" sz="1600" b="1" dirty="0">
              <a:solidFill>
                <a:srgbClr val="92D050"/>
              </a:solidFill>
            </a:rPr>
            <a:t>شراء الملاذات الأمنة مثل الدولار</a:t>
          </a:r>
          <a:r>
            <a:rPr lang="ar-EG" sz="1600" dirty="0"/>
            <a:t>, </a:t>
          </a:r>
          <a:endParaRPr lang="en-US" sz="1600" dirty="0"/>
        </a:p>
        <a:p>
          <a:pPr>
            <a:buFont typeface="+mj-lt"/>
            <a:buAutoNum type="arabicPeriod"/>
          </a:pPr>
          <a:r>
            <a:rPr lang="ar-EG" sz="1600" dirty="0">
              <a:solidFill>
                <a:srgbClr val="FF0000"/>
              </a:solidFill>
            </a:rPr>
            <a:t>ويعزفون</a:t>
          </a:r>
          <a:r>
            <a:rPr lang="ar-EG" sz="1600" dirty="0"/>
            <a:t> عن الأدوات المالية ذات المخاطرة مثل </a:t>
          </a:r>
          <a:r>
            <a:rPr lang="ar-EG" sz="1600" dirty="0">
              <a:solidFill>
                <a:srgbClr val="FF0000"/>
              </a:solidFill>
            </a:rPr>
            <a:t>الأسهم</a:t>
          </a:r>
          <a:endParaRPr lang="en-US" sz="1600" dirty="0">
            <a:solidFill>
              <a:srgbClr val="FF0000"/>
            </a:solidFill>
          </a:endParaRPr>
        </a:p>
      </dgm:t>
    </dgm:pt>
    <dgm:pt modelId="{413D497D-F695-4EAD-B3F9-7CD06373F93B}" type="parTrans" cxnId="{A402A2C0-3F1F-4F0B-BCA4-F6A9EE0AE483}">
      <dgm:prSet/>
      <dgm:spPr/>
      <dgm:t>
        <a:bodyPr/>
        <a:lstStyle/>
        <a:p>
          <a:endParaRPr lang="en-US"/>
        </a:p>
      </dgm:t>
    </dgm:pt>
    <dgm:pt modelId="{85FCFDE9-954A-4716-92CD-220A26D83248}" type="sibTrans" cxnId="{A402A2C0-3F1F-4F0B-BCA4-F6A9EE0AE483}">
      <dgm:prSet/>
      <dgm:spPr/>
      <dgm:t>
        <a:bodyPr/>
        <a:lstStyle/>
        <a:p>
          <a:endParaRPr lang="en-US"/>
        </a:p>
      </dgm:t>
    </dgm:pt>
    <dgm:pt modelId="{B22A7FA4-A1C2-456A-A814-FECB25E1C7FF}" type="pres">
      <dgm:prSet presAssocID="{85142587-27D3-4044-8E86-71586DD65D41}" presName="diagram" presStyleCnt="0">
        <dgm:presLayoutVars>
          <dgm:dir/>
          <dgm:resizeHandles val="exact"/>
        </dgm:presLayoutVars>
      </dgm:prSet>
      <dgm:spPr/>
    </dgm:pt>
    <dgm:pt modelId="{D8E90D39-B9F3-4AFA-8C03-B9D527F112E4}" type="pres">
      <dgm:prSet presAssocID="{FC583C05-C04E-48C7-9637-6349409BE914}" presName="node" presStyleLbl="node1" presStyleIdx="0" presStyleCnt="2" custScaleX="187203" custLinFactNeighborX="8009" custLinFactNeighborY="-255">
        <dgm:presLayoutVars>
          <dgm:bulletEnabled val="1"/>
        </dgm:presLayoutVars>
      </dgm:prSet>
      <dgm:spPr/>
    </dgm:pt>
    <dgm:pt modelId="{E0ABDBFC-8ADC-4740-9555-02FF133A4491}" type="pres">
      <dgm:prSet presAssocID="{6648D676-FBAD-4937-BE8D-9E0DFF936C77}" presName="sibTrans" presStyleCnt="0"/>
      <dgm:spPr/>
    </dgm:pt>
    <dgm:pt modelId="{F80E3234-40D9-4B98-8C44-C8084961A913}" type="pres">
      <dgm:prSet presAssocID="{34ED48F6-AC3A-4C01-A508-388EDA72082F}" presName="node" presStyleLbl="node1" presStyleIdx="1" presStyleCnt="2" custScaleX="187546" custLinFactNeighborX="-11545" custLinFactNeighborY="-5473">
        <dgm:presLayoutVars>
          <dgm:bulletEnabled val="1"/>
        </dgm:presLayoutVars>
      </dgm:prSet>
      <dgm:spPr/>
    </dgm:pt>
  </dgm:ptLst>
  <dgm:cxnLst>
    <dgm:cxn modelId="{97A474A7-DE61-4EA2-9D78-F3FB3F6E54E0}" type="presOf" srcId="{34ED48F6-AC3A-4C01-A508-388EDA72082F}" destId="{F80E3234-40D9-4B98-8C44-C8084961A913}" srcOrd="0" destOrd="0" presId="urn:microsoft.com/office/officeart/2005/8/layout/default"/>
    <dgm:cxn modelId="{6884B4BC-902D-4609-A261-4D693ACD7ECB}" type="presOf" srcId="{FC583C05-C04E-48C7-9637-6349409BE914}" destId="{D8E90D39-B9F3-4AFA-8C03-B9D527F112E4}" srcOrd="0" destOrd="0" presId="urn:microsoft.com/office/officeart/2005/8/layout/default"/>
    <dgm:cxn modelId="{A402A2C0-3F1F-4F0B-BCA4-F6A9EE0AE483}" srcId="{85142587-27D3-4044-8E86-71586DD65D41}" destId="{34ED48F6-AC3A-4C01-A508-388EDA72082F}" srcOrd="1" destOrd="0" parTransId="{413D497D-F695-4EAD-B3F9-7CD06373F93B}" sibTransId="{85FCFDE9-954A-4716-92CD-220A26D83248}"/>
    <dgm:cxn modelId="{B8EBECF4-788A-4607-B35A-FFBEEFEC96A3}" srcId="{85142587-27D3-4044-8E86-71586DD65D41}" destId="{FC583C05-C04E-48C7-9637-6349409BE914}" srcOrd="0" destOrd="0" parTransId="{E06FBA14-273D-45E5-B885-3F67C2A63BE6}" sibTransId="{6648D676-FBAD-4937-BE8D-9E0DFF936C77}"/>
    <dgm:cxn modelId="{68877AFA-A3EF-44BE-A77B-71DC4F657FEC}" type="presOf" srcId="{85142587-27D3-4044-8E86-71586DD65D41}" destId="{B22A7FA4-A1C2-456A-A814-FECB25E1C7FF}" srcOrd="0" destOrd="0" presId="urn:microsoft.com/office/officeart/2005/8/layout/default"/>
    <dgm:cxn modelId="{10C11DEE-0F70-4627-B986-6643C333EF8F}" type="presParOf" srcId="{B22A7FA4-A1C2-456A-A814-FECB25E1C7FF}" destId="{D8E90D39-B9F3-4AFA-8C03-B9D527F112E4}" srcOrd="0" destOrd="0" presId="urn:microsoft.com/office/officeart/2005/8/layout/default"/>
    <dgm:cxn modelId="{FFF426E0-85E6-4D33-8D57-0AE1FE21C563}" type="presParOf" srcId="{B22A7FA4-A1C2-456A-A814-FECB25E1C7FF}" destId="{E0ABDBFC-8ADC-4740-9555-02FF133A4491}" srcOrd="1" destOrd="0" presId="urn:microsoft.com/office/officeart/2005/8/layout/default"/>
    <dgm:cxn modelId="{F647F4D1-3525-40BA-887A-24778C7F8578}" type="presParOf" srcId="{B22A7FA4-A1C2-456A-A814-FECB25E1C7FF}" destId="{F80E3234-40D9-4B98-8C44-C8084961A913}"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0633A8-1B25-4A20-BFD0-231AA79E754E}" type="doc">
      <dgm:prSet loTypeId="urn:microsoft.com/office/officeart/2005/8/layout/chart3" loCatId="relationship" qsTypeId="urn:microsoft.com/office/officeart/2005/8/quickstyle/simple1" qsCatId="simple" csTypeId="urn:microsoft.com/office/officeart/2005/8/colors/accent1_2" csCatId="accent1" phldr="1"/>
      <dgm:spPr/>
    </dgm:pt>
    <dgm:pt modelId="{A014FA82-857B-4C86-8F1C-57E0CC29E88A}">
      <dgm:prSet phldrT="[Text]"/>
      <dgm:spPr>
        <a:solidFill>
          <a:srgbClr val="00B0F0"/>
        </a:solidFill>
      </dgm:spPr>
      <dgm:t>
        <a:bodyPr/>
        <a:lstStyle/>
        <a:p>
          <a:r>
            <a:rPr lang="ar-EG" dirty="0"/>
            <a:t>السيولة</a:t>
          </a:r>
          <a:endParaRPr lang="en-US" dirty="0"/>
        </a:p>
      </dgm:t>
    </dgm:pt>
    <dgm:pt modelId="{EB9348FA-A6B7-4A8D-89DB-D990C20B805D}" type="parTrans" cxnId="{8F5D095B-7EE5-440C-9610-C14C65A091C2}">
      <dgm:prSet/>
      <dgm:spPr/>
      <dgm:t>
        <a:bodyPr/>
        <a:lstStyle/>
        <a:p>
          <a:endParaRPr lang="en-US"/>
        </a:p>
      </dgm:t>
    </dgm:pt>
    <dgm:pt modelId="{BECFE8FB-53EE-4636-A7D5-C4D69431331C}" type="sibTrans" cxnId="{8F5D095B-7EE5-440C-9610-C14C65A091C2}">
      <dgm:prSet/>
      <dgm:spPr/>
      <dgm:t>
        <a:bodyPr/>
        <a:lstStyle/>
        <a:p>
          <a:endParaRPr lang="en-US"/>
        </a:p>
      </dgm:t>
    </dgm:pt>
    <dgm:pt modelId="{6D18935F-8DB1-4F12-974F-885EDF6DB8BF}">
      <dgm:prSet phldrT="[Text]"/>
      <dgm:spPr>
        <a:solidFill>
          <a:srgbClr val="FF0000"/>
        </a:solidFill>
      </dgm:spPr>
      <dgm:t>
        <a:bodyPr/>
        <a:lstStyle/>
        <a:p>
          <a:r>
            <a:rPr lang="ar-EG" dirty="0"/>
            <a:t>المخاطرة</a:t>
          </a:r>
          <a:endParaRPr lang="en-US" dirty="0"/>
        </a:p>
      </dgm:t>
    </dgm:pt>
    <dgm:pt modelId="{DE31A4FE-73A3-4373-8DC9-2F00CF30834B}" type="parTrans" cxnId="{C92EE6B4-9B4E-45A4-A02E-16B469700A66}">
      <dgm:prSet/>
      <dgm:spPr/>
      <dgm:t>
        <a:bodyPr/>
        <a:lstStyle/>
        <a:p>
          <a:endParaRPr lang="en-US"/>
        </a:p>
      </dgm:t>
    </dgm:pt>
    <dgm:pt modelId="{0FA7535A-E91A-4A5C-8D04-017CBD406F42}" type="sibTrans" cxnId="{C92EE6B4-9B4E-45A4-A02E-16B469700A66}">
      <dgm:prSet/>
      <dgm:spPr/>
      <dgm:t>
        <a:bodyPr/>
        <a:lstStyle/>
        <a:p>
          <a:endParaRPr lang="en-US"/>
        </a:p>
      </dgm:t>
    </dgm:pt>
    <dgm:pt modelId="{64A0D0F6-0FBA-4C0E-92BD-63BBC72FBA7E}">
      <dgm:prSet phldrT="[Text]"/>
      <dgm:spPr>
        <a:solidFill>
          <a:srgbClr val="00B050"/>
        </a:solidFill>
      </dgm:spPr>
      <dgm:t>
        <a:bodyPr/>
        <a:lstStyle/>
        <a:p>
          <a:r>
            <a:rPr lang="ar-EG" dirty="0"/>
            <a:t>الربح</a:t>
          </a:r>
          <a:endParaRPr lang="en-US" dirty="0"/>
        </a:p>
      </dgm:t>
    </dgm:pt>
    <dgm:pt modelId="{75A66CCF-E65F-4B9E-9AE5-74200A714533}" type="parTrans" cxnId="{2726A67B-6C62-49FE-8BA6-CB2D134A2137}">
      <dgm:prSet/>
      <dgm:spPr/>
      <dgm:t>
        <a:bodyPr/>
        <a:lstStyle/>
        <a:p>
          <a:endParaRPr lang="en-US"/>
        </a:p>
      </dgm:t>
    </dgm:pt>
    <dgm:pt modelId="{8132B891-9331-456A-8DC2-BB6A72849989}" type="sibTrans" cxnId="{2726A67B-6C62-49FE-8BA6-CB2D134A2137}">
      <dgm:prSet/>
      <dgm:spPr/>
      <dgm:t>
        <a:bodyPr/>
        <a:lstStyle/>
        <a:p>
          <a:endParaRPr lang="en-US"/>
        </a:p>
      </dgm:t>
    </dgm:pt>
    <dgm:pt modelId="{1221CC74-2A6C-4608-AB6B-F8934710202A}" type="pres">
      <dgm:prSet presAssocID="{EB0633A8-1B25-4A20-BFD0-231AA79E754E}" presName="compositeShape" presStyleCnt="0">
        <dgm:presLayoutVars>
          <dgm:chMax val="7"/>
          <dgm:dir/>
          <dgm:resizeHandles val="exact"/>
        </dgm:presLayoutVars>
      </dgm:prSet>
      <dgm:spPr/>
    </dgm:pt>
    <dgm:pt modelId="{0010A0C4-A5F2-4886-AE58-34A13C9C119A}" type="pres">
      <dgm:prSet presAssocID="{EB0633A8-1B25-4A20-BFD0-231AA79E754E}" presName="wedge1" presStyleLbl="node1" presStyleIdx="0" presStyleCnt="3"/>
      <dgm:spPr/>
    </dgm:pt>
    <dgm:pt modelId="{54C18DE6-3F45-4E10-81E1-67EB929B3421}" type="pres">
      <dgm:prSet presAssocID="{EB0633A8-1B25-4A20-BFD0-231AA79E754E}" presName="wedge1Tx" presStyleLbl="node1" presStyleIdx="0" presStyleCnt="3">
        <dgm:presLayoutVars>
          <dgm:chMax val="0"/>
          <dgm:chPref val="0"/>
          <dgm:bulletEnabled val="1"/>
        </dgm:presLayoutVars>
      </dgm:prSet>
      <dgm:spPr/>
    </dgm:pt>
    <dgm:pt modelId="{62A8AA29-D3BA-4170-8BE5-DB3940196E4B}" type="pres">
      <dgm:prSet presAssocID="{EB0633A8-1B25-4A20-BFD0-231AA79E754E}" presName="wedge2" presStyleLbl="node1" presStyleIdx="1" presStyleCnt="3"/>
      <dgm:spPr/>
    </dgm:pt>
    <dgm:pt modelId="{E5A544E4-4FC2-4C61-BED7-FED46585780F}" type="pres">
      <dgm:prSet presAssocID="{EB0633A8-1B25-4A20-BFD0-231AA79E754E}" presName="wedge2Tx" presStyleLbl="node1" presStyleIdx="1" presStyleCnt="3">
        <dgm:presLayoutVars>
          <dgm:chMax val="0"/>
          <dgm:chPref val="0"/>
          <dgm:bulletEnabled val="1"/>
        </dgm:presLayoutVars>
      </dgm:prSet>
      <dgm:spPr/>
    </dgm:pt>
    <dgm:pt modelId="{747D919F-F86B-41CB-A7FC-1E40E1273376}" type="pres">
      <dgm:prSet presAssocID="{EB0633A8-1B25-4A20-BFD0-231AA79E754E}" presName="wedge3" presStyleLbl="node1" presStyleIdx="2" presStyleCnt="3"/>
      <dgm:spPr/>
    </dgm:pt>
    <dgm:pt modelId="{0DA3AB52-16A6-4630-975C-496C5F97B3D6}" type="pres">
      <dgm:prSet presAssocID="{EB0633A8-1B25-4A20-BFD0-231AA79E754E}" presName="wedge3Tx" presStyleLbl="node1" presStyleIdx="2" presStyleCnt="3">
        <dgm:presLayoutVars>
          <dgm:chMax val="0"/>
          <dgm:chPref val="0"/>
          <dgm:bulletEnabled val="1"/>
        </dgm:presLayoutVars>
      </dgm:prSet>
      <dgm:spPr/>
    </dgm:pt>
  </dgm:ptLst>
  <dgm:cxnLst>
    <dgm:cxn modelId="{94DBB418-2024-4A04-8722-7B62520ADD70}" type="presOf" srcId="{6D18935F-8DB1-4F12-974F-885EDF6DB8BF}" destId="{E5A544E4-4FC2-4C61-BED7-FED46585780F}" srcOrd="1" destOrd="0" presId="urn:microsoft.com/office/officeart/2005/8/layout/chart3"/>
    <dgm:cxn modelId="{91C9B31F-3CC7-4CBF-BF93-D68BAA34A5EE}" type="presOf" srcId="{64A0D0F6-0FBA-4C0E-92BD-63BBC72FBA7E}" destId="{747D919F-F86B-41CB-A7FC-1E40E1273376}" srcOrd="0" destOrd="0" presId="urn:microsoft.com/office/officeart/2005/8/layout/chart3"/>
    <dgm:cxn modelId="{8F5D095B-7EE5-440C-9610-C14C65A091C2}" srcId="{EB0633A8-1B25-4A20-BFD0-231AA79E754E}" destId="{A014FA82-857B-4C86-8F1C-57E0CC29E88A}" srcOrd="0" destOrd="0" parTransId="{EB9348FA-A6B7-4A8D-89DB-D990C20B805D}" sibTransId="{BECFE8FB-53EE-4636-A7D5-C4D69431331C}"/>
    <dgm:cxn modelId="{D62AE95D-C911-4745-BCFD-071341465E3C}" type="presOf" srcId="{A014FA82-857B-4C86-8F1C-57E0CC29E88A}" destId="{0010A0C4-A5F2-4886-AE58-34A13C9C119A}" srcOrd="0" destOrd="0" presId="urn:microsoft.com/office/officeart/2005/8/layout/chart3"/>
    <dgm:cxn modelId="{72671D67-6C56-4AFE-A2FE-FA8114268E75}" type="presOf" srcId="{6D18935F-8DB1-4F12-974F-885EDF6DB8BF}" destId="{62A8AA29-D3BA-4170-8BE5-DB3940196E4B}" srcOrd="0" destOrd="0" presId="urn:microsoft.com/office/officeart/2005/8/layout/chart3"/>
    <dgm:cxn modelId="{2726A67B-6C62-49FE-8BA6-CB2D134A2137}" srcId="{EB0633A8-1B25-4A20-BFD0-231AA79E754E}" destId="{64A0D0F6-0FBA-4C0E-92BD-63BBC72FBA7E}" srcOrd="2" destOrd="0" parTransId="{75A66CCF-E65F-4B9E-9AE5-74200A714533}" sibTransId="{8132B891-9331-456A-8DC2-BB6A72849989}"/>
    <dgm:cxn modelId="{C92EE6B4-9B4E-45A4-A02E-16B469700A66}" srcId="{EB0633A8-1B25-4A20-BFD0-231AA79E754E}" destId="{6D18935F-8DB1-4F12-974F-885EDF6DB8BF}" srcOrd="1" destOrd="0" parTransId="{DE31A4FE-73A3-4373-8DC9-2F00CF30834B}" sibTransId="{0FA7535A-E91A-4A5C-8D04-017CBD406F42}"/>
    <dgm:cxn modelId="{280E61BF-A7A2-4A70-9EB5-5218BD6F7F32}" type="presOf" srcId="{A014FA82-857B-4C86-8F1C-57E0CC29E88A}" destId="{54C18DE6-3F45-4E10-81E1-67EB929B3421}" srcOrd="1" destOrd="0" presId="urn:microsoft.com/office/officeart/2005/8/layout/chart3"/>
    <dgm:cxn modelId="{7F0EDFE6-260D-4CD7-8726-335E433FA810}" type="presOf" srcId="{64A0D0F6-0FBA-4C0E-92BD-63BBC72FBA7E}" destId="{0DA3AB52-16A6-4630-975C-496C5F97B3D6}" srcOrd="1" destOrd="0" presId="urn:microsoft.com/office/officeart/2005/8/layout/chart3"/>
    <dgm:cxn modelId="{C30425FE-AA31-4FA7-90F2-5E4D637F0A61}" type="presOf" srcId="{EB0633A8-1B25-4A20-BFD0-231AA79E754E}" destId="{1221CC74-2A6C-4608-AB6B-F8934710202A}" srcOrd="0" destOrd="0" presId="urn:microsoft.com/office/officeart/2005/8/layout/chart3"/>
    <dgm:cxn modelId="{7963E254-A604-4E53-8701-DBAFD93CEA38}" type="presParOf" srcId="{1221CC74-2A6C-4608-AB6B-F8934710202A}" destId="{0010A0C4-A5F2-4886-AE58-34A13C9C119A}" srcOrd="0" destOrd="0" presId="urn:microsoft.com/office/officeart/2005/8/layout/chart3"/>
    <dgm:cxn modelId="{57936A4F-2BD8-418E-9BB7-FA2FBDAB1956}" type="presParOf" srcId="{1221CC74-2A6C-4608-AB6B-F8934710202A}" destId="{54C18DE6-3F45-4E10-81E1-67EB929B3421}" srcOrd="1" destOrd="0" presId="urn:microsoft.com/office/officeart/2005/8/layout/chart3"/>
    <dgm:cxn modelId="{19581368-0994-45D8-92D2-4A37A6705DAD}" type="presParOf" srcId="{1221CC74-2A6C-4608-AB6B-F8934710202A}" destId="{62A8AA29-D3BA-4170-8BE5-DB3940196E4B}" srcOrd="2" destOrd="0" presId="urn:microsoft.com/office/officeart/2005/8/layout/chart3"/>
    <dgm:cxn modelId="{81E3B481-AEED-42B7-9315-77070DD858DA}" type="presParOf" srcId="{1221CC74-2A6C-4608-AB6B-F8934710202A}" destId="{E5A544E4-4FC2-4C61-BED7-FED46585780F}" srcOrd="3" destOrd="0" presId="urn:microsoft.com/office/officeart/2005/8/layout/chart3"/>
    <dgm:cxn modelId="{680839B0-B72C-4C3C-92E8-F96764C6523D}" type="presParOf" srcId="{1221CC74-2A6C-4608-AB6B-F8934710202A}" destId="{747D919F-F86B-41CB-A7FC-1E40E1273376}" srcOrd="4" destOrd="0" presId="urn:microsoft.com/office/officeart/2005/8/layout/chart3"/>
    <dgm:cxn modelId="{B990A377-68B0-49F5-8517-CD9B4400D5F2}" type="presParOf" srcId="{1221CC74-2A6C-4608-AB6B-F8934710202A}" destId="{0DA3AB52-16A6-4630-975C-496C5F97B3D6}"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0633A8-1B25-4A20-BFD0-231AA79E754E}" type="doc">
      <dgm:prSet loTypeId="urn:microsoft.com/office/officeart/2005/8/layout/chart3" loCatId="relationship" qsTypeId="urn:microsoft.com/office/officeart/2005/8/quickstyle/simple1" qsCatId="simple" csTypeId="urn:microsoft.com/office/officeart/2005/8/colors/accent1_2" csCatId="accent1" phldr="1"/>
      <dgm:spPr/>
    </dgm:pt>
    <dgm:pt modelId="{A014FA82-857B-4C86-8F1C-57E0CC29E88A}">
      <dgm:prSet phldrT="[Text]"/>
      <dgm:spPr>
        <a:solidFill>
          <a:srgbClr val="00B0F0"/>
        </a:solidFill>
      </dgm:spPr>
      <dgm:t>
        <a:bodyPr/>
        <a:lstStyle/>
        <a:p>
          <a:r>
            <a:rPr lang="ar-EG" dirty="0"/>
            <a:t>السيولة</a:t>
          </a:r>
          <a:endParaRPr lang="en-US" dirty="0"/>
        </a:p>
      </dgm:t>
    </dgm:pt>
    <dgm:pt modelId="{EB9348FA-A6B7-4A8D-89DB-D990C20B805D}" type="parTrans" cxnId="{8F5D095B-7EE5-440C-9610-C14C65A091C2}">
      <dgm:prSet/>
      <dgm:spPr/>
      <dgm:t>
        <a:bodyPr/>
        <a:lstStyle/>
        <a:p>
          <a:endParaRPr lang="en-US"/>
        </a:p>
      </dgm:t>
    </dgm:pt>
    <dgm:pt modelId="{BECFE8FB-53EE-4636-A7D5-C4D69431331C}" type="sibTrans" cxnId="{8F5D095B-7EE5-440C-9610-C14C65A091C2}">
      <dgm:prSet/>
      <dgm:spPr/>
      <dgm:t>
        <a:bodyPr/>
        <a:lstStyle/>
        <a:p>
          <a:endParaRPr lang="en-US"/>
        </a:p>
      </dgm:t>
    </dgm:pt>
    <dgm:pt modelId="{6D18935F-8DB1-4F12-974F-885EDF6DB8BF}">
      <dgm:prSet phldrT="[Text]"/>
      <dgm:spPr>
        <a:solidFill>
          <a:srgbClr val="FF0000"/>
        </a:solidFill>
      </dgm:spPr>
      <dgm:t>
        <a:bodyPr/>
        <a:lstStyle/>
        <a:p>
          <a:r>
            <a:rPr lang="ar-EG" dirty="0"/>
            <a:t>المخاطرة</a:t>
          </a:r>
          <a:endParaRPr lang="en-US" dirty="0"/>
        </a:p>
      </dgm:t>
    </dgm:pt>
    <dgm:pt modelId="{DE31A4FE-73A3-4373-8DC9-2F00CF30834B}" type="parTrans" cxnId="{C92EE6B4-9B4E-45A4-A02E-16B469700A66}">
      <dgm:prSet/>
      <dgm:spPr/>
      <dgm:t>
        <a:bodyPr/>
        <a:lstStyle/>
        <a:p>
          <a:endParaRPr lang="en-US"/>
        </a:p>
      </dgm:t>
    </dgm:pt>
    <dgm:pt modelId="{0FA7535A-E91A-4A5C-8D04-017CBD406F42}" type="sibTrans" cxnId="{C92EE6B4-9B4E-45A4-A02E-16B469700A66}">
      <dgm:prSet/>
      <dgm:spPr/>
      <dgm:t>
        <a:bodyPr/>
        <a:lstStyle/>
        <a:p>
          <a:endParaRPr lang="en-US"/>
        </a:p>
      </dgm:t>
    </dgm:pt>
    <dgm:pt modelId="{64A0D0F6-0FBA-4C0E-92BD-63BBC72FBA7E}">
      <dgm:prSet phldrT="[Text]"/>
      <dgm:spPr>
        <a:solidFill>
          <a:srgbClr val="00B050"/>
        </a:solidFill>
      </dgm:spPr>
      <dgm:t>
        <a:bodyPr/>
        <a:lstStyle/>
        <a:p>
          <a:r>
            <a:rPr lang="ar-EG" dirty="0"/>
            <a:t>الربح</a:t>
          </a:r>
          <a:endParaRPr lang="en-US" dirty="0"/>
        </a:p>
      </dgm:t>
    </dgm:pt>
    <dgm:pt modelId="{75A66CCF-E65F-4B9E-9AE5-74200A714533}" type="parTrans" cxnId="{2726A67B-6C62-49FE-8BA6-CB2D134A2137}">
      <dgm:prSet/>
      <dgm:spPr/>
      <dgm:t>
        <a:bodyPr/>
        <a:lstStyle/>
        <a:p>
          <a:endParaRPr lang="en-US"/>
        </a:p>
      </dgm:t>
    </dgm:pt>
    <dgm:pt modelId="{8132B891-9331-456A-8DC2-BB6A72849989}" type="sibTrans" cxnId="{2726A67B-6C62-49FE-8BA6-CB2D134A2137}">
      <dgm:prSet/>
      <dgm:spPr/>
      <dgm:t>
        <a:bodyPr/>
        <a:lstStyle/>
        <a:p>
          <a:endParaRPr lang="en-US"/>
        </a:p>
      </dgm:t>
    </dgm:pt>
    <dgm:pt modelId="{1221CC74-2A6C-4608-AB6B-F8934710202A}" type="pres">
      <dgm:prSet presAssocID="{EB0633A8-1B25-4A20-BFD0-231AA79E754E}" presName="compositeShape" presStyleCnt="0">
        <dgm:presLayoutVars>
          <dgm:chMax val="7"/>
          <dgm:dir/>
          <dgm:resizeHandles val="exact"/>
        </dgm:presLayoutVars>
      </dgm:prSet>
      <dgm:spPr/>
    </dgm:pt>
    <dgm:pt modelId="{0010A0C4-A5F2-4886-AE58-34A13C9C119A}" type="pres">
      <dgm:prSet presAssocID="{EB0633A8-1B25-4A20-BFD0-231AA79E754E}" presName="wedge1" presStyleLbl="node1" presStyleIdx="0" presStyleCnt="3"/>
      <dgm:spPr/>
    </dgm:pt>
    <dgm:pt modelId="{54C18DE6-3F45-4E10-81E1-67EB929B3421}" type="pres">
      <dgm:prSet presAssocID="{EB0633A8-1B25-4A20-BFD0-231AA79E754E}" presName="wedge1Tx" presStyleLbl="node1" presStyleIdx="0" presStyleCnt="3">
        <dgm:presLayoutVars>
          <dgm:chMax val="0"/>
          <dgm:chPref val="0"/>
          <dgm:bulletEnabled val="1"/>
        </dgm:presLayoutVars>
      </dgm:prSet>
      <dgm:spPr/>
    </dgm:pt>
    <dgm:pt modelId="{62A8AA29-D3BA-4170-8BE5-DB3940196E4B}" type="pres">
      <dgm:prSet presAssocID="{EB0633A8-1B25-4A20-BFD0-231AA79E754E}" presName="wedge2" presStyleLbl="node1" presStyleIdx="1" presStyleCnt="3"/>
      <dgm:spPr/>
    </dgm:pt>
    <dgm:pt modelId="{E5A544E4-4FC2-4C61-BED7-FED46585780F}" type="pres">
      <dgm:prSet presAssocID="{EB0633A8-1B25-4A20-BFD0-231AA79E754E}" presName="wedge2Tx" presStyleLbl="node1" presStyleIdx="1" presStyleCnt="3">
        <dgm:presLayoutVars>
          <dgm:chMax val="0"/>
          <dgm:chPref val="0"/>
          <dgm:bulletEnabled val="1"/>
        </dgm:presLayoutVars>
      </dgm:prSet>
      <dgm:spPr/>
    </dgm:pt>
    <dgm:pt modelId="{747D919F-F86B-41CB-A7FC-1E40E1273376}" type="pres">
      <dgm:prSet presAssocID="{EB0633A8-1B25-4A20-BFD0-231AA79E754E}" presName="wedge3" presStyleLbl="node1" presStyleIdx="2" presStyleCnt="3"/>
      <dgm:spPr/>
    </dgm:pt>
    <dgm:pt modelId="{0DA3AB52-16A6-4630-975C-496C5F97B3D6}" type="pres">
      <dgm:prSet presAssocID="{EB0633A8-1B25-4A20-BFD0-231AA79E754E}" presName="wedge3Tx" presStyleLbl="node1" presStyleIdx="2" presStyleCnt="3">
        <dgm:presLayoutVars>
          <dgm:chMax val="0"/>
          <dgm:chPref val="0"/>
          <dgm:bulletEnabled val="1"/>
        </dgm:presLayoutVars>
      </dgm:prSet>
      <dgm:spPr/>
    </dgm:pt>
  </dgm:ptLst>
  <dgm:cxnLst>
    <dgm:cxn modelId="{94DBB418-2024-4A04-8722-7B62520ADD70}" type="presOf" srcId="{6D18935F-8DB1-4F12-974F-885EDF6DB8BF}" destId="{E5A544E4-4FC2-4C61-BED7-FED46585780F}" srcOrd="1" destOrd="0" presId="urn:microsoft.com/office/officeart/2005/8/layout/chart3"/>
    <dgm:cxn modelId="{91C9B31F-3CC7-4CBF-BF93-D68BAA34A5EE}" type="presOf" srcId="{64A0D0F6-0FBA-4C0E-92BD-63BBC72FBA7E}" destId="{747D919F-F86B-41CB-A7FC-1E40E1273376}" srcOrd="0" destOrd="0" presId="urn:microsoft.com/office/officeart/2005/8/layout/chart3"/>
    <dgm:cxn modelId="{8F5D095B-7EE5-440C-9610-C14C65A091C2}" srcId="{EB0633A8-1B25-4A20-BFD0-231AA79E754E}" destId="{A014FA82-857B-4C86-8F1C-57E0CC29E88A}" srcOrd="0" destOrd="0" parTransId="{EB9348FA-A6B7-4A8D-89DB-D990C20B805D}" sibTransId="{BECFE8FB-53EE-4636-A7D5-C4D69431331C}"/>
    <dgm:cxn modelId="{D62AE95D-C911-4745-BCFD-071341465E3C}" type="presOf" srcId="{A014FA82-857B-4C86-8F1C-57E0CC29E88A}" destId="{0010A0C4-A5F2-4886-AE58-34A13C9C119A}" srcOrd="0" destOrd="0" presId="urn:microsoft.com/office/officeart/2005/8/layout/chart3"/>
    <dgm:cxn modelId="{72671D67-6C56-4AFE-A2FE-FA8114268E75}" type="presOf" srcId="{6D18935F-8DB1-4F12-974F-885EDF6DB8BF}" destId="{62A8AA29-D3BA-4170-8BE5-DB3940196E4B}" srcOrd="0" destOrd="0" presId="urn:microsoft.com/office/officeart/2005/8/layout/chart3"/>
    <dgm:cxn modelId="{2726A67B-6C62-49FE-8BA6-CB2D134A2137}" srcId="{EB0633A8-1B25-4A20-BFD0-231AA79E754E}" destId="{64A0D0F6-0FBA-4C0E-92BD-63BBC72FBA7E}" srcOrd="2" destOrd="0" parTransId="{75A66CCF-E65F-4B9E-9AE5-74200A714533}" sibTransId="{8132B891-9331-456A-8DC2-BB6A72849989}"/>
    <dgm:cxn modelId="{C92EE6B4-9B4E-45A4-A02E-16B469700A66}" srcId="{EB0633A8-1B25-4A20-BFD0-231AA79E754E}" destId="{6D18935F-8DB1-4F12-974F-885EDF6DB8BF}" srcOrd="1" destOrd="0" parTransId="{DE31A4FE-73A3-4373-8DC9-2F00CF30834B}" sibTransId="{0FA7535A-E91A-4A5C-8D04-017CBD406F42}"/>
    <dgm:cxn modelId="{280E61BF-A7A2-4A70-9EB5-5218BD6F7F32}" type="presOf" srcId="{A014FA82-857B-4C86-8F1C-57E0CC29E88A}" destId="{54C18DE6-3F45-4E10-81E1-67EB929B3421}" srcOrd="1" destOrd="0" presId="urn:microsoft.com/office/officeart/2005/8/layout/chart3"/>
    <dgm:cxn modelId="{7F0EDFE6-260D-4CD7-8726-335E433FA810}" type="presOf" srcId="{64A0D0F6-0FBA-4C0E-92BD-63BBC72FBA7E}" destId="{0DA3AB52-16A6-4630-975C-496C5F97B3D6}" srcOrd="1" destOrd="0" presId="urn:microsoft.com/office/officeart/2005/8/layout/chart3"/>
    <dgm:cxn modelId="{C30425FE-AA31-4FA7-90F2-5E4D637F0A61}" type="presOf" srcId="{EB0633A8-1B25-4A20-BFD0-231AA79E754E}" destId="{1221CC74-2A6C-4608-AB6B-F8934710202A}" srcOrd="0" destOrd="0" presId="urn:microsoft.com/office/officeart/2005/8/layout/chart3"/>
    <dgm:cxn modelId="{7963E254-A604-4E53-8701-DBAFD93CEA38}" type="presParOf" srcId="{1221CC74-2A6C-4608-AB6B-F8934710202A}" destId="{0010A0C4-A5F2-4886-AE58-34A13C9C119A}" srcOrd="0" destOrd="0" presId="urn:microsoft.com/office/officeart/2005/8/layout/chart3"/>
    <dgm:cxn modelId="{57936A4F-2BD8-418E-9BB7-FA2FBDAB1956}" type="presParOf" srcId="{1221CC74-2A6C-4608-AB6B-F8934710202A}" destId="{54C18DE6-3F45-4E10-81E1-67EB929B3421}" srcOrd="1" destOrd="0" presId="urn:microsoft.com/office/officeart/2005/8/layout/chart3"/>
    <dgm:cxn modelId="{19581368-0994-45D8-92D2-4A37A6705DAD}" type="presParOf" srcId="{1221CC74-2A6C-4608-AB6B-F8934710202A}" destId="{62A8AA29-D3BA-4170-8BE5-DB3940196E4B}" srcOrd="2" destOrd="0" presId="urn:microsoft.com/office/officeart/2005/8/layout/chart3"/>
    <dgm:cxn modelId="{81E3B481-AEED-42B7-9315-77070DD858DA}" type="presParOf" srcId="{1221CC74-2A6C-4608-AB6B-F8934710202A}" destId="{E5A544E4-4FC2-4C61-BED7-FED46585780F}" srcOrd="3" destOrd="0" presId="urn:microsoft.com/office/officeart/2005/8/layout/chart3"/>
    <dgm:cxn modelId="{680839B0-B72C-4C3C-92E8-F96764C6523D}" type="presParOf" srcId="{1221CC74-2A6C-4608-AB6B-F8934710202A}" destId="{747D919F-F86B-41CB-A7FC-1E40E1273376}" srcOrd="4" destOrd="0" presId="urn:microsoft.com/office/officeart/2005/8/layout/chart3"/>
    <dgm:cxn modelId="{B990A377-68B0-49F5-8517-CD9B4400D5F2}" type="presParOf" srcId="{1221CC74-2A6C-4608-AB6B-F8934710202A}" destId="{0DA3AB52-16A6-4630-975C-496C5F97B3D6}"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44CBA-749F-4850-8F83-639A17A252ED}">
      <dsp:nvSpPr>
        <dsp:cNvPr id="0" name=""/>
        <dsp:cNvSpPr/>
      </dsp:nvSpPr>
      <dsp:spPr>
        <a:xfrm>
          <a:off x="5804626" y="1479200"/>
          <a:ext cx="4327252" cy="599326"/>
        </a:xfrm>
        <a:custGeom>
          <a:avLst/>
          <a:gdLst/>
          <a:ahLst/>
          <a:cxnLst/>
          <a:rect l="0" t="0" r="0" b="0"/>
          <a:pathLst>
            <a:path>
              <a:moveTo>
                <a:pt x="0" y="0"/>
              </a:moveTo>
              <a:lnTo>
                <a:pt x="0" y="289077"/>
              </a:lnTo>
              <a:lnTo>
                <a:pt x="4327252" y="289077"/>
              </a:lnTo>
              <a:lnTo>
                <a:pt x="4327252" y="59932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8CD531-5FBB-461E-82D5-74C5AC4064FA}">
      <dsp:nvSpPr>
        <dsp:cNvPr id="0" name=""/>
        <dsp:cNvSpPr/>
      </dsp:nvSpPr>
      <dsp:spPr>
        <a:xfrm>
          <a:off x="2152026" y="1479200"/>
          <a:ext cx="3652599" cy="231105"/>
        </a:xfrm>
        <a:custGeom>
          <a:avLst/>
          <a:gdLst/>
          <a:ahLst/>
          <a:cxnLst/>
          <a:rect l="0" t="0" r="0" b="0"/>
          <a:pathLst>
            <a:path>
              <a:moveTo>
                <a:pt x="3652599" y="0"/>
              </a:moveTo>
              <a:lnTo>
                <a:pt x="0" y="0"/>
              </a:lnTo>
              <a:lnTo>
                <a:pt x="0" y="23110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EF5512-3E9A-48D7-BD31-66090063E863}">
      <dsp:nvSpPr>
        <dsp:cNvPr id="0" name=""/>
        <dsp:cNvSpPr/>
      </dsp:nvSpPr>
      <dsp:spPr>
        <a:xfrm>
          <a:off x="5462259" y="1479200"/>
          <a:ext cx="342366" cy="597582"/>
        </a:xfrm>
        <a:custGeom>
          <a:avLst/>
          <a:gdLst/>
          <a:ahLst/>
          <a:cxnLst/>
          <a:rect l="0" t="0" r="0" b="0"/>
          <a:pathLst>
            <a:path>
              <a:moveTo>
                <a:pt x="342366" y="0"/>
              </a:moveTo>
              <a:lnTo>
                <a:pt x="342366" y="287334"/>
              </a:lnTo>
              <a:lnTo>
                <a:pt x="0" y="287334"/>
              </a:lnTo>
              <a:lnTo>
                <a:pt x="0" y="5975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CC4F5F-0FE8-44E0-B474-20A3D260EAA9}">
      <dsp:nvSpPr>
        <dsp:cNvPr id="0" name=""/>
        <dsp:cNvSpPr/>
      </dsp:nvSpPr>
      <dsp:spPr>
        <a:xfrm>
          <a:off x="4327252" y="1827"/>
          <a:ext cx="2954747" cy="1477373"/>
        </a:xfrm>
        <a:prstGeom prst="rect">
          <a:avLst/>
        </a:prstGeom>
        <a:gradFill rotWithShape="0">
          <a:gsLst>
            <a:gs pos="0">
              <a:schemeClr val="accent1">
                <a:lumMod val="5000"/>
                <a:lumOff val="95000"/>
              </a:schemeClr>
            </a:gs>
            <a:gs pos="0">
              <a:schemeClr val="accent1">
                <a:lumMod val="45000"/>
                <a:lumOff val="55000"/>
              </a:schemeClr>
            </a:gs>
            <a:gs pos="75000">
              <a:schemeClr val="tx2">
                <a:lumMod val="50000"/>
              </a:schemeClr>
            </a:gs>
            <a:gs pos="100000">
              <a:schemeClr val="tx1"/>
            </a:gs>
          </a:gsLst>
          <a:lin ang="5400000" scaled="1"/>
        </a:gra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ar-EG" sz="3100" kern="1200" dirty="0"/>
            <a:t>مزاج السوق</a:t>
          </a:r>
          <a:endParaRPr lang="en-US" sz="3100" kern="1200" dirty="0"/>
        </a:p>
      </dsp:txBody>
      <dsp:txXfrm>
        <a:off x="4327252" y="1827"/>
        <a:ext cx="2954747" cy="1477373"/>
      </dsp:txXfrm>
    </dsp:sp>
    <dsp:sp modelId="{AC122EAB-7D99-4994-AC85-ACF1ED67C6EC}">
      <dsp:nvSpPr>
        <dsp:cNvPr id="0" name=""/>
        <dsp:cNvSpPr/>
      </dsp:nvSpPr>
      <dsp:spPr>
        <a:xfrm>
          <a:off x="3984886" y="2076783"/>
          <a:ext cx="2954747" cy="1477373"/>
        </a:xfrm>
        <a:prstGeom prst="rect">
          <a:avLst/>
        </a:prstGeom>
        <a:gradFill rotWithShape="0">
          <a:gsLst>
            <a:gs pos="57000">
              <a:schemeClr val="tx1">
                <a:lumMod val="75000"/>
              </a:schemeClr>
            </a:gs>
            <a:gs pos="0">
              <a:schemeClr val="bg1">
                <a:lumMod val="95000"/>
                <a:lumOff val="5000"/>
              </a:schemeClr>
            </a:gs>
            <a:gs pos="100000">
              <a:schemeClr val="bg1">
                <a:lumMod val="95000"/>
                <a:lumOff val="5000"/>
              </a:schemeClr>
            </a:gs>
          </a:gsLst>
          <a:lin ang="5400000" scaled="1"/>
        </a:gra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ar-EG" sz="3100" kern="1200" dirty="0"/>
            <a:t>مختلط=</a:t>
          </a:r>
        </a:p>
        <a:p>
          <a:pPr marL="0" lvl="0" indent="0" algn="ctr" defTabSz="1377950">
            <a:lnSpc>
              <a:spcPct val="90000"/>
            </a:lnSpc>
            <a:spcBef>
              <a:spcPct val="0"/>
            </a:spcBef>
            <a:spcAft>
              <a:spcPct val="35000"/>
            </a:spcAft>
            <a:buNone/>
          </a:pPr>
          <a:r>
            <a:rPr lang="ar-EG" sz="3100" kern="1200" dirty="0"/>
            <a:t> لا مزاج عام محدد</a:t>
          </a:r>
          <a:endParaRPr lang="en-US" sz="3100" kern="1200" dirty="0"/>
        </a:p>
      </dsp:txBody>
      <dsp:txXfrm>
        <a:off x="3984886" y="2076783"/>
        <a:ext cx="2954747" cy="1477373"/>
      </dsp:txXfrm>
    </dsp:sp>
    <dsp:sp modelId="{8998BD8A-8CC8-423B-9AB3-09FC05EF1F61}">
      <dsp:nvSpPr>
        <dsp:cNvPr id="0" name=""/>
        <dsp:cNvSpPr/>
      </dsp:nvSpPr>
      <dsp:spPr>
        <a:xfrm>
          <a:off x="674652" y="1710306"/>
          <a:ext cx="2954747" cy="1477373"/>
        </a:xfrm>
        <a:prstGeom prst="rect">
          <a:avLst/>
        </a:prstGeom>
        <a:gradFill rotWithShape="0">
          <a:gsLst>
            <a:gs pos="50000">
              <a:schemeClr val="accent6">
                <a:lumMod val="60000"/>
                <a:lumOff val="40000"/>
              </a:schemeClr>
            </a:gs>
            <a:gs pos="0">
              <a:schemeClr val="accent6"/>
            </a:gs>
            <a:gs pos="100000">
              <a:schemeClr val="accent6"/>
            </a:gs>
          </a:gsLst>
          <a:lin ang="5400000" scaled="1"/>
        </a:gra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ar-EG" sz="3100" kern="1200" dirty="0"/>
            <a:t>التشاؤم=</a:t>
          </a:r>
        </a:p>
        <a:p>
          <a:pPr marL="0" lvl="0" indent="0" algn="ctr" defTabSz="1377950">
            <a:lnSpc>
              <a:spcPct val="90000"/>
            </a:lnSpc>
            <a:spcBef>
              <a:spcPct val="0"/>
            </a:spcBef>
            <a:spcAft>
              <a:spcPct val="35000"/>
            </a:spcAft>
            <a:buNone/>
          </a:pPr>
          <a:r>
            <a:rPr lang="ar-EG" sz="3100" kern="1200" dirty="0"/>
            <a:t> توجه لملاذ أمن</a:t>
          </a:r>
          <a:endParaRPr lang="en-US" sz="3100" kern="1200" dirty="0"/>
        </a:p>
      </dsp:txBody>
      <dsp:txXfrm>
        <a:off x="674652" y="1710306"/>
        <a:ext cx="2954747" cy="1477373"/>
      </dsp:txXfrm>
    </dsp:sp>
    <dsp:sp modelId="{A0FD22DE-3346-472F-88F9-0F28B0B5B301}">
      <dsp:nvSpPr>
        <dsp:cNvPr id="0" name=""/>
        <dsp:cNvSpPr/>
      </dsp:nvSpPr>
      <dsp:spPr>
        <a:xfrm>
          <a:off x="8654505" y="2078527"/>
          <a:ext cx="2954747" cy="1477373"/>
        </a:xfrm>
        <a:prstGeom prst="rect">
          <a:avLst/>
        </a:prstGeom>
        <a:gradFill rotWithShape="0">
          <a:gsLst>
            <a:gs pos="50000">
              <a:srgbClr val="85A59F"/>
            </a:gs>
            <a:gs pos="0">
              <a:schemeClr val="accent3">
                <a:lumMod val="75000"/>
              </a:schemeClr>
            </a:gs>
            <a:gs pos="100000">
              <a:schemeClr val="accent3">
                <a:lumMod val="50000"/>
              </a:schemeClr>
            </a:gs>
          </a:gsLst>
          <a:lin ang="5400000" scaled="1"/>
        </a:gra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ar-EG" sz="3100" kern="1200" dirty="0"/>
            <a:t>التفائل=</a:t>
          </a:r>
        </a:p>
        <a:p>
          <a:pPr marL="0" lvl="0" indent="0" algn="ctr" defTabSz="1377950">
            <a:lnSpc>
              <a:spcPct val="90000"/>
            </a:lnSpc>
            <a:spcBef>
              <a:spcPct val="0"/>
            </a:spcBef>
            <a:spcAft>
              <a:spcPct val="35000"/>
            </a:spcAft>
            <a:buNone/>
          </a:pPr>
          <a:r>
            <a:rPr lang="ar-EG" sz="3100" kern="1200" dirty="0"/>
            <a:t>شهية مخاطرة</a:t>
          </a:r>
          <a:endParaRPr lang="en-US" sz="3100" kern="1200" dirty="0"/>
        </a:p>
      </dsp:txBody>
      <dsp:txXfrm>
        <a:off x="8654505" y="2078527"/>
        <a:ext cx="2954747" cy="14773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90D39-B9F3-4AFA-8C03-B9D527F112E4}">
      <dsp:nvSpPr>
        <dsp:cNvPr id="0" name=""/>
        <dsp:cNvSpPr/>
      </dsp:nvSpPr>
      <dsp:spPr>
        <a:xfrm>
          <a:off x="316318" y="2314"/>
          <a:ext cx="3315220" cy="1989132"/>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ar-EG" sz="1600" kern="1200" dirty="0"/>
            <a:t>مثال الماضى:</a:t>
          </a:r>
          <a:endParaRPr lang="en-US" sz="1600" kern="1200" dirty="0"/>
        </a:p>
        <a:p>
          <a:pPr marL="0" lvl="0" indent="0" algn="ctr" defTabSz="711200">
            <a:lnSpc>
              <a:spcPct val="90000"/>
            </a:lnSpc>
            <a:spcBef>
              <a:spcPct val="0"/>
            </a:spcBef>
            <a:spcAft>
              <a:spcPct val="35000"/>
            </a:spcAft>
            <a:buNone/>
          </a:pPr>
          <a:r>
            <a:rPr lang="ar-EG" sz="1600" kern="1200" dirty="0"/>
            <a:t> </a:t>
          </a:r>
          <a:r>
            <a:rPr lang="ar-EG" sz="1600" kern="1200" dirty="0">
              <a:highlight>
                <a:srgbClr val="00FF00"/>
              </a:highlight>
            </a:rPr>
            <a:t>أضاف الاقتصاد الأمريكي 261 ألف وظيفة الشهر الماضى, وقد كان المتوقع 220 ألف</a:t>
          </a:r>
          <a:r>
            <a:rPr lang="ar-EG" sz="1600" kern="1200" dirty="0"/>
            <a:t>, فأخبار الشهر الماضي الجيدة ستدفع بالأسهم للأعلى, وكذلك المؤشرات</a:t>
          </a:r>
          <a:endParaRPr lang="en-US" sz="1600" kern="1200" dirty="0"/>
        </a:p>
      </dsp:txBody>
      <dsp:txXfrm>
        <a:off x="316318" y="2314"/>
        <a:ext cx="3315220" cy="1989132"/>
      </dsp:txXfrm>
    </dsp:sp>
    <dsp:sp modelId="{F80E3234-40D9-4B98-8C44-C8084961A913}">
      <dsp:nvSpPr>
        <dsp:cNvPr id="0" name=""/>
        <dsp:cNvSpPr/>
      </dsp:nvSpPr>
      <dsp:spPr>
        <a:xfrm>
          <a:off x="3963061" y="2314"/>
          <a:ext cx="3315220" cy="1989132"/>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ar-EG" sz="1600" kern="1200" dirty="0">
              <a:highlight>
                <a:srgbClr val="00FF00"/>
              </a:highlight>
            </a:rPr>
            <a:t>حالة التفائل تحدث أوقات النمو الجيدة</a:t>
          </a:r>
          <a:r>
            <a:rPr lang="ar-EG" sz="1600" kern="1200" dirty="0"/>
            <a:t>, وأخبار نمو جيدة سواء أخبار للشهر الماضى, أو الحالى , أو للمستقبل</a:t>
          </a:r>
          <a:endParaRPr lang="en-US" sz="1600" kern="1200" dirty="0"/>
        </a:p>
      </dsp:txBody>
      <dsp:txXfrm>
        <a:off x="3963061" y="2314"/>
        <a:ext cx="3315220" cy="1989132"/>
      </dsp:txXfrm>
    </dsp:sp>
    <dsp:sp modelId="{A1E83183-8BF0-416F-B582-86BCDE9E0A50}">
      <dsp:nvSpPr>
        <dsp:cNvPr id="0" name=""/>
        <dsp:cNvSpPr/>
      </dsp:nvSpPr>
      <dsp:spPr>
        <a:xfrm>
          <a:off x="316318" y="2322969"/>
          <a:ext cx="3315220" cy="1989132"/>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ar-EG" sz="1600" kern="1200" dirty="0"/>
            <a:t>يتم </a:t>
          </a:r>
          <a:r>
            <a:rPr lang="ar-EG" sz="1600" kern="1200" dirty="0">
              <a:solidFill>
                <a:schemeClr val="tx1">
                  <a:lumMod val="95000"/>
                </a:schemeClr>
              </a:solidFill>
              <a:highlight>
                <a:srgbClr val="FF0000"/>
              </a:highlight>
            </a:rPr>
            <a:t>العزوف عن الملاذات الأمنة </a:t>
          </a:r>
          <a:r>
            <a:rPr lang="ar-EG" sz="1600" kern="1200" dirty="0"/>
            <a:t>مثل الدولار, </a:t>
          </a:r>
          <a:endParaRPr lang="en-US" sz="1600" kern="1200" dirty="0"/>
        </a:p>
        <a:p>
          <a:pPr marL="0" lvl="0" indent="0" algn="ctr" defTabSz="711200">
            <a:lnSpc>
              <a:spcPct val="90000"/>
            </a:lnSpc>
            <a:spcBef>
              <a:spcPct val="0"/>
            </a:spcBef>
            <a:spcAft>
              <a:spcPct val="35000"/>
            </a:spcAft>
            <a:buFont typeface="+mj-lt"/>
            <a:buNone/>
          </a:pPr>
          <a:r>
            <a:rPr lang="ar-EG" sz="1600" kern="1200" dirty="0"/>
            <a:t>وشراء أدوات تحتمل مخاطرة مثل </a:t>
          </a:r>
          <a:r>
            <a:rPr lang="ar-EG" sz="1600" kern="1200" dirty="0">
              <a:highlight>
                <a:srgbClr val="00FF00"/>
              </a:highlight>
            </a:rPr>
            <a:t>الأسهم</a:t>
          </a:r>
          <a:endParaRPr lang="en-US" sz="1600" kern="1200" dirty="0">
            <a:highlight>
              <a:srgbClr val="00FF00"/>
            </a:highlight>
          </a:endParaRPr>
        </a:p>
      </dsp:txBody>
      <dsp:txXfrm>
        <a:off x="316318" y="2322969"/>
        <a:ext cx="3315220" cy="1989132"/>
      </dsp:txXfrm>
    </dsp:sp>
    <dsp:sp modelId="{A8297C01-96F3-43AE-BA6D-C59C3C518C3F}">
      <dsp:nvSpPr>
        <dsp:cNvPr id="0" name=""/>
        <dsp:cNvSpPr/>
      </dsp:nvSpPr>
      <dsp:spPr>
        <a:xfrm>
          <a:off x="3963061" y="2322969"/>
          <a:ext cx="3315220" cy="1989132"/>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ar-EG" sz="1600" kern="1200" dirty="0"/>
            <a:t>ومثال الحاضر والمستقبل, </a:t>
          </a:r>
          <a:r>
            <a:rPr lang="ar-EG" sz="1600" kern="1200" dirty="0">
              <a:highlight>
                <a:srgbClr val="00FF00"/>
              </a:highlight>
            </a:rPr>
            <a:t>رفع الرئيس الأمريكي ترمب التعريفة الجمركية عن المنتجات الصينية</a:t>
          </a:r>
          <a:r>
            <a:rPr lang="ar-EG" sz="1600" kern="1200" dirty="0"/>
            <a:t>, فهذا إيجابي جدا للأسهم, لأنه يدفع بزيادة التبادل التجارى.</a:t>
          </a:r>
          <a:endParaRPr lang="en-US" sz="1600" kern="1200" dirty="0"/>
        </a:p>
      </dsp:txBody>
      <dsp:txXfrm>
        <a:off x="3963061" y="2322969"/>
        <a:ext cx="3315220" cy="19891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90D39-B9F3-4AFA-8C03-B9D527F112E4}">
      <dsp:nvSpPr>
        <dsp:cNvPr id="0" name=""/>
        <dsp:cNvSpPr/>
      </dsp:nvSpPr>
      <dsp:spPr>
        <a:xfrm>
          <a:off x="27765" y="4310"/>
          <a:ext cx="7566834" cy="2425228"/>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EG" sz="2000" kern="1200" dirty="0"/>
            <a:t>حالة </a:t>
          </a:r>
          <a:r>
            <a:rPr lang="ar-EG" sz="2000" kern="1200" dirty="0">
              <a:solidFill>
                <a:srgbClr val="FF0000"/>
              </a:solidFill>
            </a:rPr>
            <a:t>التشاؤم</a:t>
          </a:r>
          <a:endParaRPr lang="en-US" sz="2000" kern="1200" dirty="0">
            <a:solidFill>
              <a:srgbClr val="FF0000"/>
            </a:solidFill>
          </a:endParaRPr>
        </a:p>
        <a:p>
          <a:pPr marL="0" lvl="0" indent="0" algn="ctr" defTabSz="889000">
            <a:lnSpc>
              <a:spcPct val="90000"/>
            </a:lnSpc>
            <a:spcBef>
              <a:spcPct val="0"/>
            </a:spcBef>
            <a:spcAft>
              <a:spcPct val="35000"/>
            </a:spcAft>
            <a:buNone/>
          </a:pPr>
          <a:r>
            <a:rPr lang="ar-EG" sz="2000" kern="1200" dirty="0"/>
            <a:t> تحدث مع </a:t>
          </a:r>
          <a:r>
            <a:rPr lang="ar-EG" sz="2000" kern="1200" dirty="0">
              <a:solidFill>
                <a:srgbClr val="FF0000"/>
              </a:solidFill>
            </a:rPr>
            <a:t>كل خبر يهدد النمو</a:t>
          </a:r>
          <a:r>
            <a:rPr lang="ar-EG" sz="2000" kern="1200" dirty="0"/>
            <a:t>, مثل </a:t>
          </a:r>
          <a:r>
            <a:rPr lang="ar-EG" sz="2000" kern="1200" dirty="0">
              <a:solidFill>
                <a:srgbClr val="FF0000"/>
              </a:solidFill>
            </a:rPr>
            <a:t>أخبار فيروس كورونا</a:t>
          </a:r>
          <a:r>
            <a:rPr lang="ar-EG" sz="2000" kern="1200" dirty="0"/>
            <a:t>, أخبار فرض الرئيس ترمب </a:t>
          </a:r>
          <a:r>
            <a:rPr lang="ar-EG" sz="2000" kern="1200" dirty="0">
              <a:solidFill>
                <a:srgbClr val="FF0000"/>
              </a:solidFill>
            </a:rPr>
            <a:t>تعريفة جمركية </a:t>
          </a:r>
          <a:r>
            <a:rPr lang="ar-EG" sz="2000" kern="1200" dirty="0"/>
            <a:t>على المنتجات الصينية, مثل </a:t>
          </a:r>
          <a:r>
            <a:rPr lang="ar-EG" sz="2000" kern="1200" dirty="0">
              <a:solidFill>
                <a:srgbClr val="FF0000"/>
              </a:solidFill>
            </a:rPr>
            <a:t>الاغتيالات</a:t>
          </a:r>
          <a:r>
            <a:rPr lang="ar-EG" sz="2000" kern="1200" dirty="0"/>
            <a:t> للشخصيات العامة, </a:t>
          </a:r>
          <a:r>
            <a:rPr lang="ar-EG" sz="2000" kern="1200" dirty="0">
              <a:solidFill>
                <a:srgbClr val="FF0000"/>
              </a:solidFill>
            </a:rPr>
            <a:t>الحروب</a:t>
          </a:r>
          <a:r>
            <a:rPr lang="ar-EG" sz="2000" kern="1200" dirty="0"/>
            <a:t> والتهديد بالحروب, أوقات </a:t>
          </a:r>
          <a:r>
            <a:rPr lang="ar-EG" sz="2000" kern="1200" dirty="0">
              <a:solidFill>
                <a:srgbClr val="FF0000"/>
              </a:solidFill>
            </a:rPr>
            <a:t>رفع الفائدة </a:t>
          </a:r>
          <a:r>
            <a:rPr lang="ar-EG" sz="2000" kern="1200" dirty="0"/>
            <a:t>وسحب السيولة من الأسواق, أوقات الركود, أوقات جنى الأرباح.</a:t>
          </a:r>
          <a:endParaRPr lang="en-US" sz="2000" kern="1200" dirty="0"/>
        </a:p>
      </dsp:txBody>
      <dsp:txXfrm>
        <a:off x="27765" y="4310"/>
        <a:ext cx="7566834" cy="2425228"/>
      </dsp:txXfrm>
    </dsp:sp>
    <dsp:sp modelId="{F80E3234-40D9-4B98-8C44-C8084961A913}">
      <dsp:nvSpPr>
        <dsp:cNvPr id="0" name=""/>
        <dsp:cNvSpPr/>
      </dsp:nvSpPr>
      <dsp:spPr>
        <a:xfrm>
          <a:off x="0" y="2707195"/>
          <a:ext cx="7580699" cy="2425228"/>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ar-EG" sz="1600" kern="1200" dirty="0"/>
            <a:t>يقبل المستثمرون على </a:t>
          </a:r>
          <a:r>
            <a:rPr lang="ar-EG" sz="1600" b="1" kern="1200" dirty="0">
              <a:solidFill>
                <a:srgbClr val="92D050"/>
              </a:solidFill>
            </a:rPr>
            <a:t>شراء الملاذات الأمنة مثل الدولار</a:t>
          </a:r>
          <a:r>
            <a:rPr lang="ar-EG" sz="1600" kern="1200" dirty="0"/>
            <a:t>, </a:t>
          </a:r>
          <a:endParaRPr lang="en-US" sz="1600" kern="1200" dirty="0"/>
        </a:p>
        <a:p>
          <a:pPr marL="0" lvl="0" indent="0" algn="ctr" defTabSz="711200">
            <a:lnSpc>
              <a:spcPct val="90000"/>
            </a:lnSpc>
            <a:spcBef>
              <a:spcPct val="0"/>
            </a:spcBef>
            <a:spcAft>
              <a:spcPct val="35000"/>
            </a:spcAft>
            <a:buFont typeface="+mj-lt"/>
            <a:buNone/>
          </a:pPr>
          <a:r>
            <a:rPr lang="ar-EG" sz="1600" kern="1200" dirty="0">
              <a:solidFill>
                <a:srgbClr val="FF0000"/>
              </a:solidFill>
            </a:rPr>
            <a:t>ويعزفون</a:t>
          </a:r>
          <a:r>
            <a:rPr lang="ar-EG" sz="1600" kern="1200" dirty="0"/>
            <a:t> عن الأدوات المالية ذات المخاطرة مثل </a:t>
          </a:r>
          <a:r>
            <a:rPr lang="ar-EG" sz="1600" kern="1200" dirty="0">
              <a:solidFill>
                <a:srgbClr val="FF0000"/>
              </a:solidFill>
            </a:rPr>
            <a:t>الأسهم</a:t>
          </a:r>
          <a:endParaRPr lang="en-US" sz="1600" kern="1200" dirty="0">
            <a:solidFill>
              <a:srgbClr val="FF0000"/>
            </a:solidFill>
          </a:endParaRPr>
        </a:p>
      </dsp:txBody>
      <dsp:txXfrm>
        <a:off x="0" y="2707195"/>
        <a:ext cx="7580699" cy="24252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0A0C4-A5F2-4886-AE58-34A13C9C119A}">
      <dsp:nvSpPr>
        <dsp:cNvPr id="0" name=""/>
        <dsp:cNvSpPr/>
      </dsp:nvSpPr>
      <dsp:spPr>
        <a:xfrm>
          <a:off x="1905474" y="365760"/>
          <a:ext cx="4551680" cy="4551680"/>
        </a:xfrm>
        <a:prstGeom prst="pie">
          <a:avLst>
            <a:gd name="adj1" fmla="val 16200000"/>
            <a:gd name="adj2" fmla="val 1800000"/>
          </a:avLst>
        </a:prstGeom>
        <a:solidFill>
          <a:srgbClr val="00B0F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ar-EG" sz="3500" kern="1200" dirty="0"/>
            <a:t>السيولة</a:t>
          </a:r>
          <a:endParaRPr lang="en-US" sz="3500" kern="1200" dirty="0"/>
        </a:p>
      </dsp:txBody>
      <dsp:txXfrm>
        <a:off x="4380179" y="1205653"/>
        <a:ext cx="1544320" cy="1517226"/>
      </dsp:txXfrm>
    </dsp:sp>
    <dsp:sp modelId="{62A8AA29-D3BA-4170-8BE5-DB3940196E4B}">
      <dsp:nvSpPr>
        <dsp:cNvPr id="0" name=""/>
        <dsp:cNvSpPr/>
      </dsp:nvSpPr>
      <dsp:spPr>
        <a:xfrm>
          <a:off x="1670845" y="501226"/>
          <a:ext cx="4551680" cy="4551680"/>
        </a:xfrm>
        <a:prstGeom prst="pie">
          <a:avLst>
            <a:gd name="adj1" fmla="val 1800000"/>
            <a:gd name="adj2" fmla="val 9000000"/>
          </a:avLst>
        </a:prstGeom>
        <a:solidFill>
          <a:srgbClr val="FF0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ar-EG" sz="3500" kern="1200" dirty="0"/>
            <a:t>المخاطرة</a:t>
          </a:r>
          <a:endParaRPr lang="en-US" sz="3500" kern="1200" dirty="0"/>
        </a:p>
      </dsp:txBody>
      <dsp:txXfrm>
        <a:off x="2917139" y="3373120"/>
        <a:ext cx="2059093" cy="1408853"/>
      </dsp:txXfrm>
    </dsp:sp>
    <dsp:sp modelId="{747D919F-F86B-41CB-A7FC-1E40E1273376}">
      <dsp:nvSpPr>
        <dsp:cNvPr id="0" name=""/>
        <dsp:cNvSpPr/>
      </dsp:nvSpPr>
      <dsp:spPr>
        <a:xfrm>
          <a:off x="1670845" y="501226"/>
          <a:ext cx="4551680" cy="4551680"/>
        </a:xfrm>
        <a:prstGeom prst="pie">
          <a:avLst>
            <a:gd name="adj1" fmla="val 9000000"/>
            <a:gd name="adj2" fmla="val 16200000"/>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ar-EG" sz="3500" kern="1200" dirty="0"/>
            <a:t>الربح</a:t>
          </a:r>
          <a:endParaRPr lang="en-US" sz="3500" kern="1200" dirty="0"/>
        </a:p>
      </dsp:txBody>
      <dsp:txXfrm>
        <a:off x="2158525" y="1395306"/>
        <a:ext cx="1544320" cy="15172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0A0C4-A5F2-4886-AE58-34A13C9C119A}">
      <dsp:nvSpPr>
        <dsp:cNvPr id="0" name=""/>
        <dsp:cNvSpPr/>
      </dsp:nvSpPr>
      <dsp:spPr>
        <a:xfrm>
          <a:off x="669664" y="128543"/>
          <a:ext cx="1599653" cy="1599653"/>
        </a:xfrm>
        <a:prstGeom prst="pie">
          <a:avLst>
            <a:gd name="adj1" fmla="val 16200000"/>
            <a:gd name="adj2" fmla="val 1800000"/>
          </a:avLst>
        </a:prstGeom>
        <a:solidFill>
          <a:srgbClr val="00B0F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ar-EG" sz="1200" kern="1200" dirty="0"/>
            <a:t>السيولة</a:t>
          </a:r>
          <a:endParaRPr lang="en-US" sz="1200" kern="1200" dirty="0"/>
        </a:p>
      </dsp:txBody>
      <dsp:txXfrm>
        <a:off x="1539380" y="423717"/>
        <a:ext cx="542739" cy="533217"/>
      </dsp:txXfrm>
    </dsp:sp>
    <dsp:sp modelId="{62A8AA29-D3BA-4170-8BE5-DB3940196E4B}">
      <dsp:nvSpPr>
        <dsp:cNvPr id="0" name=""/>
        <dsp:cNvSpPr/>
      </dsp:nvSpPr>
      <dsp:spPr>
        <a:xfrm>
          <a:off x="587205" y="176152"/>
          <a:ext cx="1599653" cy="1599653"/>
        </a:xfrm>
        <a:prstGeom prst="pie">
          <a:avLst>
            <a:gd name="adj1" fmla="val 1800000"/>
            <a:gd name="adj2" fmla="val 9000000"/>
          </a:avLst>
        </a:prstGeom>
        <a:solidFill>
          <a:srgbClr val="FF0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ar-EG" sz="1200" kern="1200" dirty="0"/>
            <a:t>المخاطرة</a:t>
          </a:r>
          <a:endParaRPr lang="en-US" sz="1200" kern="1200" dirty="0"/>
        </a:p>
      </dsp:txBody>
      <dsp:txXfrm>
        <a:off x="1025206" y="1185457"/>
        <a:ext cx="723652" cy="495130"/>
      </dsp:txXfrm>
    </dsp:sp>
    <dsp:sp modelId="{747D919F-F86B-41CB-A7FC-1E40E1273376}">
      <dsp:nvSpPr>
        <dsp:cNvPr id="0" name=""/>
        <dsp:cNvSpPr/>
      </dsp:nvSpPr>
      <dsp:spPr>
        <a:xfrm>
          <a:off x="587205" y="176152"/>
          <a:ext cx="1599653" cy="1599653"/>
        </a:xfrm>
        <a:prstGeom prst="pie">
          <a:avLst>
            <a:gd name="adj1" fmla="val 9000000"/>
            <a:gd name="adj2" fmla="val 16200000"/>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ar-EG" sz="1200" kern="1200" dirty="0"/>
            <a:t>الربح</a:t>
          </a:r>
          <a:endParaRPr lang="en-US" sz="1200" kern="1200" dirty="0"/>
        </a:p>
      </dsp:txBody>
      <dsp:txXfrm>
        <a:off x="758597" y="490369"/>
        <a:ext cx="542739" cy="53321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F4354F-5B59-6D25-A902-C76A032B32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0CAB4FD-F548-5F41-BEF5-AA8497F9D5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94885A-F6E1-4397-87E5-C72C9C3F4F22}" type="datetimeFigureOut">
              <a:rPr lang="en-US" smtClean="0"/>
              <a:t>5/16/2023</a:t>
            </a:fld>
            <a:endParaRPr lang="en-US"/>
          </a:p>
        </p:txBody>
      </p:sp>
      <p:sp>
        <p:nvSpPr>
          <p:cNvPr id="4" name="Footer Placeholder 3">
            <a:extLst>
              <a:ext uri="{FF2B5EF4-FFF2-40B4-BE49-F238E27FC236}">
                <a16:creationId xmlns:a16="http://schemas.microsoft.com/office/drawing/2014/main" id="{148A08C9-FD98-451D-1E38-817068E18E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A83962-A261-0C42-6B60-FC1C6AC74B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217E58-9348-4DC8-B1A2-251D3BE6DE43}" type="slidenum">
              <a:rPr lang="en-US" smtClean="0"/>
              <a:t>‹#›</a:t>
            </a:fld>
            <a:endParaRPr lang="en-US"/>
          </a:p>
        </p:txBody>
      </p:sp>
    </p:spTree>
    <p:extLst>
      <p:ext uri="{BB962C8B-B14F-4D97-AF65-F5344CB8AC3E}">
        <p14:creationId xmlns:p14="http://schemas.microsoft.com/office/powerpoint/2010/main" val="42113522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B79D1C-CBE2-460D-86CD-3E97BC9449EF}"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C80176-9E2B-45E1-AFF6-0E55CA1CAAC3}" type="slidenum">
              <a:rPr lang="en-US" smtClean="0"/>
              <a:t>‹#›</a:t>
            </a:fld>
            <a:endParaRPr lang="en-US"/>
          </a:p>
        </p:txBody>
      </p:sp>
    </p:spTree>
    <p:extLst>
      <p:ext uri="{BB962C8B-B14F-4D97-AF65-F5344CB8AC3E}">
        <p14:creationId xmlns:p14="http://schemas.microsoft.com/office/powerpoint/2010/main" val="103355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88047C-894D-405A-962A-DDEBF981B923}" type="datetime1">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64701-E5B1-4579-97F6-E47227D707A0}"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0081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EE366C81-A082-4AB9-A334-019E2A6D3124}" type="datetime1">
              <a:rPr lang="en-US" smtClean="0"/>
              <a:t>5/16/2023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64701-E5B1-4579-97F6-E47227D707A0}" type="slidenum">
              <a:rPr lang="en-US" smtClean="0"/>
              <a:t>‹#›</a:t>
            </a:fld>
            <a:endParaRPr lang="en-US"/>
          </a:p>
        </p:txBody>
      </p:sp>
    </p:spTree>
    <p:extLst>
      <p:ext uri="{BB962C8B-B14F-4D97-AF65-F5344CB8AC3E}">
        <p14:creationId xmlns:p14="http://schemas.microsoft.com/office/powerpoint/2010/main" val="665405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9E40D8-B3BD-4A8A-9B73-277E5F3E4F31}" type="datetime1">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64701-E5B1-4579-97F6-E47227D707A0}" type="slidenum">
              <a:rPr lang="en-US" smtClean="0"/>
              <a:t>‹#›</a:t>
            </a:fld>
            <a:endParaRPr lang="en-US"/>
          </a:p>
        </p:txBody>
      </p:sp>
    </p:spTree>
    <p:extLst>
      <p:ext uri="{BB962C8B-B14F-4D97-AF65-F5344CB8AC3E}">
        <p14:creationId xmlns:p14="http://schemas.microsoft.com/office/powerpoint/2010/main" val="1411959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E688E6-304B-415A-B893-5C79D834D330}" type="datetime1">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64701-E5B1-4579-97F6-E47227D707A0}"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99430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5C2BDE-FA46-457A-9CCE-F50EFA7143DD}" type="datetime1">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64701-E5B1-4579-97F6-E47227D707A0}" type="slidenum">
              <a:rPr lang="en-US" smtClean="0"/>
              <a:t>‹#›</a:t>
            </a:fld>
            <a:endParaRPr lang="en-US"/>
          </a:p>
        </p:txBody>
      </p:sp>
    </p:spTree>
    <p:extLst>
      <p:ext uri="{BB962C8B-B14F-4D97-AF65-F5344CB8AC3E}">
        <p14:creationId xmlns:p14="http://schemas.microsoft.com/office/powerpoint/2010/main" val="4120622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D1A398-5DD3-4606-8247-81D0A80C784C}" type="datetime1">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64701-E5B1-4579-97F6-E47227D707A0}"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11452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8ED744-27B2-4935-8508-7AFFF051F9E3}" type="datetime1">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64701-E5B1-4579-97F6-E47227D707A0}" type="slidenum">
              <a:rPr lang="en-US" smtClean="0"/>
              <a:t>‹#›</a:t>
            </a:fld>
            <a:endParaRPr lang="en-US"/>
          </a:p>
        </p:txBody>
      </p:sp>
    </p:spTree>
    <p:extLst>
      <p:ext uri="{BB962C8B-B14F-4D97-AF65-F5344CB8AC3E}">
        <p14:creationId xmlns:p14="http://schemas.microsoft.com/office/powerpoint/2010/main" val="2684559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2C185F-B459-4A83-882A-434BF05FED48}" type="datetime1">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64701-E5B1-4579-97F6-E47227D707A0}" type="slidenum">
              <a:rPr lang="en-US" smtClean="0"/>
              <a:t>‹#›</a:t>
            </a:fld>
            <a:endParaRPr lang="en-US"/>
          </a:p>
        </p:txBody>
      </p:sp>
    </p:spTree>
    <p:extLst>
      <p:ext uri="{BB962C8B-B14F-4D97-AF65-F5344CB8AC3E}">
        <p14:creationId xmlns:p14="http://schemas.microsoft.com/office/powerpoint/2010/main" val="2003537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886BF-4D48-4889-B728-838001A1111E}" type="datetime1">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64701-E5B1-4579-97F6-E47227D707A0}" type="slidenum">
              <a:rPr lang="en-US" smtClean="0"/>
              <a:t>‹#›</a:t>
            </a:fld>
            <a:endParaRPr lang="en-US"/>
          </a:p>
        </p:txBody>
      </p:sp>
    </p:spTree>
    <p:extLst>
      <p:ext uri="{BB962C8B-B14F-4D97-AF65-F5344CB8AC3E}">
        <p14:creationId xmlns:p14="http://schemas.microsoft.com/office/powerpoint/2010/main" val="316389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E469C8-59A6-4BFB-AFB9-5546A4C76C7D}" type="datetime1">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64701-E5B1-4579-97F6-E47227D707A0}" type="slidenum">
              <a:rPr lang="en-US" smtClean="0"/>
              <a:t>‹#›</a:t>
            </a:fld>
            <a:endParaRPr lang="en-US"/>
          </a:p>
        </p:txBody>
      </p:sp>
    </p:spTree>
    <p:extLst>
      <p:ext uri="{BB962C8B-B14F-4D97-AF65-F5344CB8AC3E}">
        <p14:creationId xmlns:p14="http://schemas.microsoft.com/office/powerpoint/2010/main" val="3798057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ECCBBA-706A-40F2-AAF0-3515891FCE69}" type="datetime1">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64701-E5B1-4579-97F6-E47227D707A0}" type="slidenum">
              <a:rPr lang="en-US" smtClean="0"/>
              <a:t>‹#›</a:t>
            </a:fld>
            <a:endParaRPr lang="en-US"/>
          </a:p>
        </p:txBody>
      </p:sp>
    </p:spTree>
    <p:extLst>
      <p:ext uri="{BB962C8B-B14F-4D97-AF65-F5344CB8AC3E}">
        <p14:creationId xmlns:p14="http://schemas.microsoft.com/office/powerpoint/2010/main" val="3317863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35D00E-769F-4DB8-A057-E3F34DA13BB9}" type="datetime1">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64701-E5B1-4579-97F6-E47227D707A0}" type="slidenum">
              <a:rPr lang="en-US" smtClean="0"/>
              <a:t>‹#›</a:t>
            </a:fld>
            <a:endParaRPr lang="en-US"/>
          </a:p>
        </p:txBody>
      </p:sp>
    </p:spTree>
    <p:extLst>
      <p:ext uri="{BB962C8B-B14F-4D97-AF65-F5344CB8AC3E}">
        <p14:creationId xmlns:p14="http://schemas.microsoft.com/office/powerpoint/2010/main" val="1832342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7E7503-FB77-452F-B241-F05B743A6F61}" type="datetime1">
              <a:rPr lang="en-US" smtClean="0"/>
              <a:t>5/16/2023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D64701-E5B1-4579-97F6-E47227D707A0}" type="slidenum">
              <a:rPr lang="en-US" smtClean="0"/>
              <a:t>‹#›</a:t>
            </a:fld>
            <a:endParaRPr lang="en-US"/>
          </a:p>
        </p:txBody>
      </p:sp>
    </p:spTree>
    <p:extLst>
      <p:ext uri="{BB962C8B-B14F-4D97-AF65-F5344CB8AC3E}">
        <p14:creationId xmlns:p14="http://schemas.microsoft.com/office/powerpoint/2010/main" val="1493914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0711F3-08C0-4464-BF40-D0CDBEC586B3}" type="datetime1">
              <a:rPr lang="en-US" smtClean="0"/>
              <a:t>5/16/2023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64701-E5B1-4579-97F6-E47227D707A0}" type="slidenum">
              <a:rPr lang="en-US" smtClean="0"/>
              <a:t>‹#›</a:t>
            </a:fld>
            <a:endParaRPr lang="en-US"/>
          </a:p>
        </p:txBody>
      </p:sp>
    </p:spTree>
    <p:extLst>
      <p:ext uri="{BB962C8B-B14F-4D97-AF65-F5344CB8AC3E}">
        <p14:creationId xmlns:p14="http://schemas.microsoft.com/office/powerpoint/2010/main" val="274468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3B9A1-BDB3-4DB4-BE0A-90466B8F5010}" type="datetime1">
              <a:rPr lang="en-US" smtClean="0"/>
              <a:t>5/16/2023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D64701-E5B1-4579-97F6-E47227D707A0}" type="slidenum">
              <a:rPr lang="en-US" smtClean="0"/>
              <a:t>‹#›</a:t>
            </a:fld>
            <a:endParaRPr lang="en-US"/>
          </a:p>
        </p:txBody>
      </p:sp>
    </p:spTree>
    <p:extLst>
      <p:ext uri="{BB962C8B-B14F-4D97-AF65-F5344CB8AC3E}">
        <p14:creationId xmlns:p14="http://schemas.microsoft.com/office/powerpoint/2010/main" val="3169613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C284C1-C212-4DD3-AE1F-CBDB06BD7D71}" type="datetime1">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64701-E5B1-4579-97F6-E47227D707A0}" type="slidenum">
              <a:rPr lang="en-US" smtClean="0"/>
              <a:t>‹#›</a:t>
            </a:fld>
            <a:endParaRPr lang="en-US"/>
          </a:p>
        </p:txBody>
      </p:sp>
    </p:spTree>
    <p:extLst>
      <p:ext uri="{BB962C8B-B14F-4D97-AF65-F5344CB8AC3E}">
        <p14:creationId xmlns:p14="http://schemas.microsoft.com/office/powerpoint/2010/main" val="3946770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577726-18CC-4301-9AA1-476F5AE06F5D}" type="datetime1">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64701-E5B1-4579-97F6-E47227D707A0}" type="slidenum">
              <a:rPr lang="en-US" smtClean="0"/>
              <a:t>‹#›</a:t>
            </a:fld>
            <a:endParaRPr lang="en-US"/>
          </a:p>
        </p:txBody>
      </p:sp>
    </p:spTree>
    <p:extLst>
      <p:ext uri="{BB962C8B-B14F-4D97-AF65-F5344CB8AC3E}">
        <p14:creationId xmlns:p14="http://schemas.microsoft.com/office/powerpoint/2010/main" val="2779452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69A0CAE-7709-4D1A-BB18-E8D7EAF7C857}" type="datetime1">
              <a:rPr lang="en-US" smtClean="0"/>
              <a:t>5/16/2023</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ABD64701-E5B1-4579-97F6-E47227D707A0}" type="slidenum">
              <a:rPr lang="en-US" smtClean="0"/>
              <a:t>‹#›</a:t>
            </a:fld>
            <a:endParaRPr lang="en-US"/>
          </a:p>
        </p:txBody>
      </p:sp>
    </p:spTree>
    <p:extLst>
      <p:ext uri="{BB962C8B-B14F-4D97-AF65-F5344CB8AC3E}">
        <p14:creationId xmlns:p14="http://schemas.microsoft.com/office/powerpoint/2010/main" val="2259671776"/>
      </p:ext>
    </p:extLst>
  </p:cSld>
  <p:clrMap bg1="dk1" tx1="lt1" bg2="dk2" tx2="lt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 id="2147484079" r:id="rId15"/>
    <p:sldLayoutId id="2147484080" r:id="rId16"/>
    <p:sldLayoutId id="2147484081"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png"/><Relationship Id="rId4" Type="http://schemas.openxmlformats.org/officeDocument/2006/relationships/diagramLayout" Target="../diagrams/layout1.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13.svg"/><Relationship Id="rId5" Type="http://schemas.openxmlformats.org/officeDocument/2006/relationships/diagramQuickStyle" Target="../diagrams/quickStyle3.xml"/><Relationship Id="rId10" Type="http://schemas.openxmlformats.org/officeDocument/2006/relationships/image" Target="../media/image12.png"/><Relationship Id="rId4" Type="http://schemas.openxmlformats.org/officeDocument/2006/relationships/diagramLayout" Target="../diagrams/layout3.xml"/><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2240BF-DAEF-9372-A38D-78F3509B052D}"/>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AED5322-D411-EA66-0ABD-9572F764E0E1}"/>
              </a:ext>
            </a:extLst>
          </p:cNvPr>
          <p:cNvSpPr/>
          <p:nvPr/>
        </p:nvSpPr>
        <p:spPr>
          <a:xfrm>
            <a:off x="4937761" y="4281054"/>
            <a:ext cx="6974378" cy="1616825"/>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ar-EG" sz="4800" dirty="0"/>
              <a:t>كورس تعليم التداول</a:t>
            </a:r>
          </a:p>
          <a:p>
            <a:pPr algn="ctr"/>
            <a:r>
              <a:rPr lang="ar-EG" dirty="0"/>
              <a:t>للمبتدأين</a:t>
            </a:r>
          </a:p>
          <a:p>
            <a:pPr algn="ctr"/>
            <a:r>
              <a:rPr lang="en-US" dirty="0"/>
              <a:t>From A  to  Z</a:t>
            </a:r>
          </a:p>
          <a:p>
            <a:pPr algn="ctr"/>
            <a:r>
              <a:rPr lang="en-US" dirty="0">
                <a:solidFill>
                  <a:schemeClr val="tx1">
                    <a:lumMod val="65000"/>
                  </a:schemeClr>
                </a:solidFill>
              </a:rPr>
              <a:t>Eng. Eslam Salman</a:t>
            </a:r>
          </a:p>
        </p:txBody>
      </p:sp>
    </p:spTree>
    <p:extLst>
      <p:ext uri="{BB962C8B-B14F-4D97-AF65-F5344CB8AC3E}">
        <p14:creationId xmlns:p14="http://schemas.microsoft.com/office/powerpoint/2010/main" val="210980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a:extLst>
              <a:ext uri="{FF2B5EF4-FFF2-40B4-BE49-F238E27FC236}">
                <a16:creationId xmlns:a16="http://schemas.microsoft.com/office/drawing/2014/main" id="{292240BF-DAEF-9372-A38D-78F3509B05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6A4615F-34DF-5873-C0C5-667234FB13B9}"/>
              </a:ext>
            </a:extLst>
          </p:cNvPr>
          <p:cNvSpPr/>
          <p:nvPr/>
        </p:nvSpPr>
        <p:spPr>
          <a:xfrm>
            <a:off x="3492961" y="251976"/>
            <a:ext cx="5307677" cy="922713"/>
          </a:xfrm>
          <a:prstGeom prst="round2DiagRect">
            <a:avLst/>
          </a:prstGeom>
          <a:gradFill>
            <a:gsLst>
              <a:gs pos="0">
                <a:schemeClr val="tx1"/>
              </a:gs>
              <a:gs pos="100000">
                <a:schemeClr val="tx1">
                  <a:lumMod val="75000"/>
                </a:schemeClr>
              </a:gs>
            </a:gsLst>
            <a:lin ang="6120000" scaled="1"/>
          </a:gradFill>
          <a:effectLst>
            <a:glow rad="101600">
              <a:schemeClr val="accent3">
                <a:satMod val="175000"/>
                <a:alpha val="40000"/>
              </a:schemeClr>
            </a:glow>
            <a:outerShdw blurRad="76200" dist="12700" dir="2700000" sy="-23000" kx="-800400" algn="bl" rotWithShape="0">
              <a:prstClr val="black">
                <a:alpha val="2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rtl="1"/>
            <a:r>
              <a:rPr lang="ar-EG" sz="1600" dirty="0">
                <a:solidFill>
                  <a:srgbClr val="00B050"/>
                </a:solidFill>
              </a:rPr>
              <a:t>ما الأدوات المالية المتوفرة </a:t>
            </a:r>
            <a:r>
              <a:rPr lang="ar-EG" sz="1600" dirty="0">
                <a:solidFill>
                  <a:srgbClr val="FF0000"/>
                </a:solidFill>
              </a:rPr>
              <a:t>للتداول</a:t>
            </a:r>
            <a:r>
              <a:rPr lang="ar-EG" sz="1600" dirty="0">
                <a:solidFill>
                  <a:srgbClr val="00B050"/>
                </a:solidFill>
              </a:rPr>
              <a:t> فى </a:t>
            </a:r>
            <a:r>
              <a:rPr lang="ar-EG" sz="1600" dirty="0">
                <a:solidFill>
                  <a:srgbClr val="FF0000"/>
                </a:solidFill>
              </a:rPr>
              <a:t>سوق المال العالمى</a:t>
            </a:r>
            <a:r>
              <a:rPr lang="ar-EG" sz="1600" dirty="0">
                <a:solidFill>
                  <a:srgbClr val="00B050"/>
                </a:solidFill>
              </a:rPr>
              <a:t>؟</a:t>
            </a:r>
            <a:endParaRPr lang="en-US" sz="1600" dirty="0">
              <a:solidFill>
                <a:srgbClr val="00B050"/>
              </a:solidFill>
            </a:endParaRPr>
          </a:p>
        </p:txBody>
      </p:sp>
      <p:sp>
        <p:nvSpPr>
          <p:cNvPr id="6" name="Explosion: 8 Points 5">
            <a:extLst>
              <a:ext uri="{FF2B5EF4-FFF2-40B4-BE49-F238E27FC236}">
                <a16:creationId xmlns:a16="http://schemas.microsoft.com/office/drawing/2014/main" id="{B40A36E8-6D24-6829-722E-1BCB31F2E8ED}"/>
              </a:ext>
            </a:extLst>
          </p:cNvPr>
          <p:cNvSpPr/>
          <p:nvPr/>
        </p:nvSpPr>
        <p:spPr>
          <a:xfrm>
            <a:off x="8539380" y="90955"/>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8DA18075-7E03-B436-246A-7A22E35D3F50}"/>
              </a:ext>
            </a:extLst>
          </p:cNvPr>
          <p:cNvSpPr>
            <a:spLocks noGrp="1"/>
          </p:cNvSpPr>
          <p:nvPr>
            <p:ph type="sldNum" sz="quarter" idx="12"/>
          </p:nvPr>
        </p:nvSpPr>
        <p:spPr>
          <a:xfrm>
            <a:off x="10363200" y="5899630"/>
            <a:ext cx="1142245" cy="669925"/>
          </a:xfrm>
        </p:spPr>
        <p:txBody>
          <a:bodyPr/>
          <a:lstStyle/>
          <a:p>
            <a:r>
              <a:rPr lang="ar-EG" sz="8000" dirty="0">
                <a:solidFill>
                  <a:schemeClr val="tx1"/>
                </a:solidFill>
              </a:rPr>
              <a:t>9</a:t>
            </a:r>
            <a:endParaRPr lang="en-US" sz="8000" dirty="0">
              <a:solidFill>
                <a:schemeClr val="tx1"/>
              </a:solidFill>
            </a:endParaRPr>
          </a:p>
        </p:txBody>
      </p:sp>
      <p:sp>
        <p:nvSpPr>
          <p:cNvPr id="9" name="Rectangle: Diagonal Corners Rounded 8">
            <a:extLst>
              <a:ext uri="{FF2B5EF4-FFF2-40B4-BE49-F238E27FC236}">
                <a16:creationId xmlns:a16="http://schemas.microsoft.com/office/drawing/2014/main" id="{E090905C-A8F8-9020-477E-2CA71FE514A3}"/>
              </a:ext>
            </a:extLst>
          </p:cNvPr>
          <p:cNvSpPr/>
          <p:nvPr/>
        </p:nvSpPr>
        <p:spPr>
          <a:xfrm>
            <a:off x="9851780" y="1471504"/>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8CB17454-838A-C0BB-ACC0-9860F50D77EB}"/>
              </a:ext>
            </a:extLst>
          </p:cNvPr>
          <p:cNvSpPr txBox="1"/>
          <p:nvPr/>
        </p:nvSpPr>
        <p:spPr>
          <a:xfrm>
            <a:off x="10277116" y="1967893"/>
            <a:ext cx="1250755" cy="369332"/>
          </a:xfrm>
          <a:prstGeom prst="rect">
            <a:avLst/>
          </a:prstGeom>
          <a:noFill/>
        </p:spPr>
        <p:txBody>
          <a:bodyPr wrap="square" rtlCol="0">
            <a:spAutoFit/>
          </a:bodyPr>
          <a:lstStyle/>
          <a:p>
            <a:r>
              <a:rPr lang="ar-EG" dirty="0">
                <a:solidFill>
                  <a:srgbClr val="FF0000"/>
                </a:solidFill>
              </a:rPr>
              <a:t>العملات</a:t>
            </a:r>
            <a:endParaRPr lang="en-US" sz="2000" dirty="0">
              <a:solidFill>
                <a:srgbClr val="FF0000"/>
              </a:solidFill>
            </a:endParaRPr>
          </a:p>
        </p:txBody>
      </p:sp>
      <p:sp>
        <p:nvSpPr>
          <p:cNvPr id="2" name="Explosion: 8 Points 1">
            <a:extLst>
              <a:ext uri="{FF2B5EF4-FFF2-40B4-BE49-F238E27FC236}">
                <a16:creationId xmlns:a16="http://schemas.microsoft.com/office/drawing/2014/main" id="{A70690BF-4843-3759-DB72-4464D0292639}"/>
              </a:ext>
            </a:extLst>
          </p:cNvPr>
          <p:cNvSpPr/>
          <p:nvPr/>
        </p:nvSpPr>
        <p:spPr>
          <a:xfrm>
            <a:off x="11493863" y="1303228"/>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Diagonal Corners Rounded 6">
            <a:extLst>
              <a:ext uri="{FF2B5EF4-FFF2-40B4-BE49-F238E27FC236}">
                <a16:creationId xmlns:a16="http://schemas.microsoft.com/office/drawing/2014/main" id="{EDDA58DB-6852-3CB4-25EE-6EC5AA3EFAB8}"/>
              </a:ext>
            </a:extLst>
          </p:cNvPr>
          <p:cNvSpPr/>
          <p:nvPr/>
        </p:nvSpPr>
        <p:spPr>
          <a:xfrm>
            <a:off x="7322086" y="1553565"/>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a:extLst>
              <a:ext uri="{FF2B5EF4-FFF2-40B4-BE49-F238E27FC236}">
                <a16:creationId xmlns:a16="http://schemas.microsoft.com/office/drawing/2014/main" id="{37FDCECD-86DA-2DCD-4B2B-1EDFF820BB13}"/>
              </a:ext>
            </a:extLst>
          </p:cNvPr>
          <p:cNvSpPr txBox="1"/>
          <p:nvPr/>
        </p:nvSpPr>
        <p:spPr>
          <a:xfrm>
            <a:off x="7647402" y="2053845"/>
            <a:ext cx="1250755" cy="369332"/>
          </a:xfrm>
          <a:prstGeom prst="rect">
            <a:avLst/>
          </a:prstGeom>
          <a:noFill/>
        </p:spPr>
        <p:txBody>
          <a:bodyPr wrap="square" rtlCol="0">
            <a:spAutoFit/>
          </a:bodyPr>
          <a:lstStyle/>
          <a:p>
            <a:pPr algn="ctr"/>
            <a:r>
              <a:rPr lang="ar-EG" dirty="0">
                <a:solidFill>
                  <a:srgbClr val="FF0000"/>
                </a:solidFill>
              </a:rPr>
              <a:t>السلع</a:t>
            </a:r>
            <a:endParaRPr lang="en-US" sz="2000" dirty="0">
              <a:solidFill>
                <a:srgbClr val="FF0000"/>
              </a:solidFill>
            </a:endParaRPr>
          </a:p>
        </p:txBody>
      </p:sp>
      <p:sp>
        <p:nvSpPr>
          <p:cNvPr id="16" name="Explosion: 8 Points 15">
            <a:extLst>
              <a:ext uri="{FF2B5EF4-FFF2-40B4-BE49-F238E27FC236}">
                <a16:creationId xmlns:a16="http://schemas.microsoft.com/office/drawing/2014/main" id="{4CBFCF15-B25F-BC1D-6903-9417D3C6F767}"/>
              </a:ext>
            </a:extLst>
          </p:cNvPr>
          <p:cNvSpPr/>
          <p:nvPr/>
        </p:nvSpPr>
        <p:spPr>
          <a:xfrm>
            <a:off x="8964169" y="1385289"/>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ectangle: Diagonal Corners Rounded 16">
            <a:extLst>
              <a:ext uri="{FF2B5EF4-FFF2-40B4-BE49-F238E27FC236}">
                <a16:creationId xmlns:a16="http://schemas.microsoft.com/office/drawing/2014/main" id="{A24DD3C5-EE52-B344-08D1-18BCD71A3704}"/>
              </a:ext>
            </a:extLst>
          </p:cNvPr>
          <p:cNvSpPr/>
          <p:nvPr/>
        </p:nvSpPr>
        <p:spPr>
          <a:xfrm>
            <a:off x="4792392" y="1591160"/>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a:extLst>
              <a:ext uri="{FF2B5EF4-FFF2-40B4-BE49-F238E27FC236}">
                <a16:creationId xmlns:a16="http://schemas.microsoft.com/office/drawing/2014/main" id="{765BE0A6-B3C3-CCA5-8461-8C2CF07821DD}"/>
              </a:ext>
            </a:extLst>
          </p:cNvPr>
          <p:cNvSpPr txBox="1"/>
          <p:nvPr/>
        </p:nvSpPr>
        <p:spPr>
          <a:xfrm>
            <a:off x="4105343" y="2034694"/>
            <a:ext cx="3170919" cy="369332"/>
          </a:xfrm>
          <a:prstGeom prst="rect">
            <a:avLst/>
          </a:prstGeom>
          <a:noFill/>
        </p:spPr>
        <p:txBody>
          <a:bodyPr wrap="square" rtlCol="0">
            <a:spAutoFit/>
          </a:bodyPr>
          <a:lstStyle/>
          <a:p>
            <a:pPr algn="ctr"/>
            <a:r>
              <a:rPr lang="ar-EG" dirty="0">
                <a:solidFill>
                  <a:srgbClr val="FF0000"/>
                </a:solidFill>
              </a:rPr>
              <a:t>الأسهم</a:t>
            </a:r>
            <a:endParaRPr lang="en-US" sz="2000" dirty="0">
              <a:solidFill>
                <a:srgbClr val="FF0000"/>
              </a:solidFill>
            </a:endParaRPr>
          </a:p>
        </p:txBody>
      </p:sp>
      <p:sp>
        <p:nvSpPr>
          <p:cNvPr id="19" name="Explosion: 8 Points 18">
            <a:extLst>
              <a:ext uri="{FF2B5EF4-FFF2-40B4-BE49-F238E27FC236}">
                <a16:creationId xmlns:a16="http://schemas.microsoft.com/office/drawing/2014/main" id="{31B15DA4-C218-D246-126C-E17ADA853C2E}"/>
              </a:ext>
            </a:extLst>
          </p:cNvPr>
          <p:cNvSpPr/>
          <p:nvPr/>
        </p:nvSpPr>
        <p:spPr>
          <a:xfrm>
            <a:off x="6434475" y="1422884"/>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ectangle: Diagonal Corners Rounded 19">
            <a:extLst>
              <a:ext uri="{FF2B5EF4-FFF2-40B4-BE49-F238E27FC236}">
                <a16:creationId xmlns:a16="http://schemas.microsoft.com/office/drawing/2014/main" id="{892B3DAB-96DC-3E4D-7372-4254EFC8DE76}"/>
              </a:ext>
            </a:extLst>
          </p:cNvPr>
          <p:cNvSpPr/>
          <p:nvPr/>
        </p:nvSpPr>
        <p:spPr>
          <a:xfrm>
            <a:off x="802223" y="1436150"/>
            <a:ext cx="3662900" cy="1537551"/>
          </a:xfrm>
          <a:custGeom>
            <a:avLst/>
            <a:gdLst>
              <a:gd name="connsiteX0" fmla="*/ 256264 w 3662900"/>
              <a:gd name="connsiteY0" fmla="*/ 0 h 1537551"/>
              <a:gd name="connsiteX1" fmla="*/ 824037 w 3662900"/>
              <a:gd name="connsiteY1" fmla="*/ 0 h 1537551"/>
              <a:gd name="connsiteX2" fmla="*/ 1323677 w 3662900"/>
              <a:gd name="connsiteY2" fmla="*/ 0 h 1537551"/>
              <a:gd name="connsiteX3" fmla="*/ 1925516 w 3662900"/>
              <a:gd name="connsiteY3" fmla="*/ 0 h 1537551"/>
              <a:gd name="connsiteX4" fmla="*/ 2459222 w 3662900"/>
              <a:gd name="connsiteY4" fmla="*/ 0 h 1537551"/>
              <a:gd name="connsiteX5" fmla="*/ 2958862 w 3662900"/>
              <a:gd name="connsiteY5" fmla="*/ 0 h 1537551"/>
              <a:gd name="connsiteX6" fmla="*/ 3662900 w 3662900"/>
              <a:gd name="connsiteY6" fmla="*/ 0 h 1537551"/>
              <a:gd name="connsiteX7" fmla="*/ 3662900 w 3662900"/>
              <a:gd name="connsiteY7" fmla="*/ 0 h 1537551"/>
              <a:gd name="connsiteX8" fmla="*/ 3662900 w 3662900"/>
              <a:gd name="connsiteY8" fmla="*/ 427096 h 1537551"/>
              <a:gd name="connsiteX9" fmla="*/ 3662900 w 3662900"/>
              <a:gd name="connsiteY9" fmla="*/ 854191 h 1537551"/>
              <a:gd name="connsiteX10" fmla="*/ 3662900 w 3662900"/>
              <a:gd name="connsiteY10" fmla="*/ 1281287 h 1537551"/>
              <a:gd name="connsiteX11" fmla="*/ 3406636 w 3662900"/>
              <a:gd name="connsiteY11" fmla="*/ 1537551 h 1537551"/>
              <a:gd name="connsiteX12" fmla="*/ 2838863 w 3662900"/>
              <a:gd name="connsiteY12" fmla="*/ 1537551 h 1537551"/>
              <a:gd name="connsiteX13" fmla="*/ 2271091 w 3662900"/>
              <a:gd name="connsiteY13" fmla="*/ 1537551 h 1537551"/>
              <a:gd name="connsiteX14" fmla="*/ 1703318 w 3662900"/>
              <a:gd name="connsiteY14" fmla="*/ 1537551 h 1537551"/>
              <a:gd name="connsiteX15" fmla="*/ 1101479 w 3662900"/>
              <a:gd name="connsiteY15" fmla="*/ 1537551 h 1537551"/>
              <a:gd name="connsiteX16" fmla="*/ 567773 w 3662900"/>
              <a:gd name="connsiteY16" fmla="*/ 1537551 h 1537551"/>
              <a:gd name="connsiteX17" fmla="*/ 0 w 3662900"/>
              <a:gd name="connsiteY17" fmla="*/ 1537551 h 1537551"/>
              <a:gd name="connsiteX18" fmla="*/ 0 w 3662900"/>
              <a:gd name="connsiteY18" fmla="*/ 1537551 h 1537551"/>
              <a:gd name="connsiteX19" fmla="*/ 0 w 3662900"/>
              <a:gd name="connsiteY19" fmla="*/ 1097642 h 1537551"/>
              <a:gd name="connsiteX20" fmla="*/ 0 w 3662900"/>
              <a:gd name="connsiteY20" fmla="*/ 683360 h 1537551"/>
              <a:gd name="connsiteX21" fmla="*/ 0 w 3662900"/>
              <a:gd name="connsiteY21" fmla="*/ 256264 h 1537551"/>
              <a:gd name="connsiteX22" fmla="*/ 256264 w 3662900"/>
              <a:gd name="connsiteY22"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62900" h="1537551" fill="none" extrusionOk="0">
                <a:moveTo>
                  <a:pt x="256264" y="0"/>
                </a:moveTo>
                <a:cubicBezTo>
                  <a:pt x="374064" y="-60471"/>
                  <a:pt x="545144" y="42924"/>
                  <a:pt x="824037" y="0"/>
                </a:cubicBezTo>
                <a:cubicBezTo>
                  <a:pt x="1102930" y="-42924"/>
                  <a:pt x="1161562" y="46111"/>
                  <a:pt x="1323677" y="0"/>
                </a:cubicBezTo>
                <a:cubicBezTo>
                  <a:pt x="1485792" y="-46111"/>
                  <a:pt x="1650200" y="60710"/>
                  <a:pt x="1925516" y="0"/>
                </a:cubicBezTo>
                <a:cubicBezTo>
                  <a:pt x="2200832" y="-60710"/>
                  <a:pt x="2197279" y="44460"/>
                  <a:pt x="2459222" y="0"/>
                </a:cubicBezTo>
                <a:cubicBezTo>
                  <a:pt x="2721165" y="-44460"/>
                  <a:pt x="2852789" y="49775"/>
                  <a:pt x="2958862" y="0"/>
                </a:cubicBezTo>
                <a:cubicBezTo>
                  <a:pt x="3064935" y="-49775"/>
                  <a:pt x="3518610" y="79346"/>
                  <a:pt x="3662900" y="0"/>
                </a:cubicBezTo>
                <a:lnTo>
                  <a:pt x="3662900" y="0"/>
                </a:lnTo>
                <a:cubicBezTo>
                  <a:pt x="3695355" y="201214"/>
                  <a:pt x="3648870" y="277173"/>
                  <a:pt x="3662900" y="427096"/>
                </a:cubicBezTo>
                <a:cubicBezTo>
                  <a:pt x="3676930" y="577019"/>
                  <a:pt x="3614610" y="652498"/>
                  <a:pt x="3662900" y="854191"/>
                </a:cubicBezTo>
                <a:cubicBezTo>
                  <a:pt x="3711190" y="1055885"/>
                  <a:pt x="3612683" y="1069709"/>
                  <a:pt x="3662900" y="1281287"/>
                </a:cubicBezTo>
                <a:cubicBezTo>
                  <a:pt x="3664773" y="1387251"/>
                  <a:pt x="3554062" y="1516858"/>
                  <a:pt x="3406636" y="1537551"/>
                </a:cubicBezTo>
                <a:cubicBezTo>
                  <a:pt x="3163553" y="1542819"/>
                  <a:pt x="3086135" y="1527449"/>
                  <a:pt x="2838863" y="1537551"/>
                </a:cubicBezTo>
                <a:cubicBezTo>
                  <a:pt x="2591591" y="1547653"/>
                  <a:pt x="2524024" y="1519878"/>
                  <a:pt x="2271091" y="1537551"/>
                </a:cubicBezTo>
                <a:cubicBezTo>
                  <a:pt x="2018158" y="1555224"/>
                  <a:pt x="1860908" y="1480407"/>
                  <a:pt x="1703318" y="1537551"/>
                </a:cubicBezTo>
                <a:cubicBezTo>
                  <a:pt x="1545728" y="1594695"/>
                  <a:pt x="1390317" y="1472244"/>
                  <a:pt x="1101479" y="1537551"/>
                </a:cubicBezTo>
                <a:cubicBezTo>
                  <a:pt x="812641" y="1602858"/>
                  <a:pt x="758433" y="1529926"/>
                  <a:pt x="567773" y="1537551"/>
                </a:cubicBezTo>
                <a:cubicBezTo>
                  <a:pt x="377113" y="1545176"/>
                  <a:pt x="274157" y="1481202"/>
                  <a:pt x="0" y="1537551"/>
                </a:cubicBezTo>
                <a:lnTo>
                  <a:pt x="0" y="1537551"/>
                </a:lnTo>
                <a:cubicBezTo>
                  <a:pt x="-44599" y="1332943"/>
                  <a:pt x="21023" y="1286162"/>
                  <a:pt x="0" y="1097642"/>
                </a:cubicBezTo>
                <a:cubicBezTo>
                  <a:pt x="-21023" y="909122"/>
                  <a:pt x="48411" y="795109"/>
                  <a:pt x="0" y="683360"/>
                </a:cubicBezTo>
                <a:cubicBezTo>
                  <a:pt x="-48411" y="571611"/>
                  <a:pt x="12944" y="463520"/>
                  <a:pt x="0" y="256264"/>
                </a:cubicBezTo>
                <a:cubicBezTo>
                  <a:pt x="-5524" y="103490"/>
                  <a:pt x="125287" y="4309"/>
                  <a:pt x="256264" y="0"/>
                </a:cubicBezTo>
                <a:close/>
              </a:path>
              <a:path w="3662900" h="1537551" stroke="0" extrusionOk="0">
                <a:moveTo>
                  <a:pt x="256264" y="0"/>
                </a:moveTo>
                <a:cubicBezTo>
                  <a:pt x="526483" y="-61446"/>
                  <a:pt x="674077" y="27174"/>
                  <a:pt x="892169" y="0"/>
                </a:cubicBezTo>
                <a:cubicBezTo>
                  <a:pt x="1110262" y="-27174"/>
                  <a:pt x="1134457" y="42916"/>
                  <a:pt x="1357743" y="0"/>
                </a:cubicBezTo>
                <a:cubicBezTo>
                  <a:pt x="1581029" y="-42916"/>
                  <a:pt x="1774218" y="25239"/>
                  <a:pt x="1993648" y="0"/>
                </a:cubicBezTo>
                <a:cubicBezTo>
                  <a:pt x="2213078" y="-25239"/>
                  <a:pt x="2501736" y="64888"/>
                  <a:pt x="2629554" y="0"/>
                </a:cubicBezTo>
                <a:cubicBezTo>
                  <a:pt x="2757372" y="-64888"/>
                  <a:pt x="3339774" y="95967"/>
                  <a:pt x="3662900" y="0"/>
                </a:cubicBezTo>
                <a:lnTo>
                  <a:pt x="3662900" y="0"/>
                </a:lnTo>
                <a:cubicBezTo>
                  <a:pt x="3695647" y="108917"/>
                  <a:pt x="3638852" y="250609"/>
                  <a:pt x="3662900" y="439909"/>
                </a:cubicBezTo>
                <a:cubicBezTo>
                  <a:pt x="3686948" y="629209"/>
                  <a:pt x="3614642" y="770090"/>
                  <a:pt x="3662900" y="892630"/>
                </a:cubicBezTo>
                <a:cubicBezTo>
                  <a:pt x="3711158" y="1015170"/>
                  <a:pt x="3645250" y="1088583"/>
                  <a:pt x="3662900" y="1281287"/>
                </a:cubicBezTo>
                <a:cubicBezTo>
                  <a:pt x="3681504" y="1440915"/>
                  <a:pt x="3556172" y="1499050"/>
                  <a:pt x="3406636" y="1537551"/>
                </a:cubicBezTo>
                <a:cubicBezTo>
                  <a:pt x="3227077" y="1576009"/>
                  <a:pt x="3115224" y="1529401"/>
                  <a:pt x="2941062" y="1537551"/>
                </a:cubicBezTo>
                <a:cubicBezTo>
                  <a:pt x="2766900" y="1545701"/>
                  <a:pt x="2528179" y="1489376"/>
                  <a:pt x="2407356" y="1537551"/>
                </a:cubicBezTo>
                <a:cubicBezTo>
                  <a:pt x="2286533" y="1585726"/>
                  <a:pt x="1977638" y="1478642"/>
                  <a:pt x="1839583" y="1537551"/>
                </a:cubicBezTo>
                <a:cubicBezTo>
                  <a:pt x="1701528" y="1596460"/>
                  <a:pt x="1397913" y="1519215"/>
                  <a:pt x="1237744" y="1537551"/>
                </a:cubicBezTo>
                <a:cubicBezTo>
                  <a:pt x="1077575" y="1555887"/>
                  <a:pt x="914835" y="1519059"/>
                  <a:pt x="635905" y="1537551"/>
                </a:cubicBezTo>
                <a:cubicBezTo>
                  <a:pt x="356975" y="1556043"/>
                  <a:pt x="248972" y="1478247"/>
                  <a:pt x="0" y="1537551"/>
                </a:cubicBezTo>
                <a:lnTo>
                  <a:pt x="0" y="1537551"/>
                </a:lnTo>
                <a:cubicBezTo>
                  <a:pt x="-7961" y="1397557"/>
                  <a:pt x="49517" y="1300950"/>
                  <a:pt x="0" y="1084830"/>
                </a:cubicBezTo>
                <a:cubicBezTo>
                  <a:pt x="-49517" y="868710"/>
                  <a:pt x="5482" y="847542"/>
                  <a:pt x="0" y="632108"/>
                </a:cubicBezTo>
                <a:cubicBezTo>
                  <a:pt x="-5482" y="416674"/>
                  <a:pt x="17183" y="373978"/>
                  <a:pt x="0" y="256264"/>
                </a:cubicBezTo>
                <a:cubicBezTo>
                  <a:pt x="-19952" y="111781"/>
                  <a:pt x="112194" y="22808"/>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a:extLst>
              <a:ext uri="{FF2B5EF4-FFF2-40B4-BE49-F238E27FC236}">
                <a16:creationId xmlns:a16="http://schemas.microsoft.com/office/drawing/2014/main" id="{F58B74E0-23BD-3CDA-E271-41423B744B6C}"/>
              </a:ext>
            </a:extLst>
          </p:cNvPr>
          <p:cNvSpPr txBox="1"/>
          <p:nvPr/>
        </p:nvSpPr>
        <p:spPr>
          <a:xfrm>
            <a:off x="1061940" y="1967893"/>
            <a:ext cx="3104098" cy="369332"/>
          </a:xfrm>
          <a:prstGeom prst="rect">
            <a:avLst/>
          </a:prstGeom>
          <a:noFill/>
        </p:spPr>
        <p:txBody>
          <a:bodyPr wrap="square" rtlCol="0">
            <a:spAutoFit/>
          </a:bodyPr>
          <a:lstStyle/>
          <a:p>
            <a:pPr algn="ctr"/>
            <a:r>
              <a:rPr lang="ar-EG" dirty="0">
                <a:solidFill>
                  <a:srgbClr val="FF0000"/>
                </a:solidFill>
              </a:rPr>
              <a:t>المؤشرات على الأسهم</a:t>
            </a:r>
            <a:endParaRPr lang="en-US" sz="2000" dirty="0">
              <a:solidFill>
                <a:srgbClr val="FF0000"/>
              </a:solidFill>
            </a:endParaRPr>
          </a:p>
        </p:txBody>
      </p:sp>
      <p:sp>
        <p:nvSpPr>
          <p:cNvPr id="22" name="Explosion: 8 Points 21">
            <a:extLst>
              <a:ext uri="{FF2B5EF4-FFF2-40B4-BE49-F238E27FC236}">
                <a16:creationId xmlns:a16="http://schemas.microsoft.com/office/drawing/2014/main" id="{938F985A-D0E6-5E89-5EA7-834CBA85367F}"/>
              </a:ext>
            </a:extLst>
          </p:cNvPr>
          <p:cNvSpPr/>
          <p:nvPr/>
        </p:nvSpPr>
        <p:spPr>
          <a:xfrm>
            <a:off x="4147409" y="1198653"/>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Rectangle: Diagonal Corners Rounded 22">
            <a:extLst>
              <a:ext uri="{FF2B5EF4-FFF2-40B4-BE49-F238E27FC236}">
                <a16:creationId xmlns:a16="http://schemas.microsoft.com/office/drawing/2014/main" id="{FDA97DF1-1922-F180-0CB7-2A1D40339790}"/>
              </a:ext>
            </a:extLst>
          </p:cNvPr>
          <p:cNvSpPr/>
          <p:nvPr/>
        </p:nvSpPr>
        <p:spPr>
          <a:xfrm>
            <a:off x="9809428" y="3560033"/>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a:extLst>
              <a:ext uri="{FF2B5EF4-FFF2-40B4-BE49-F238E27FC236}">
                <a16:creationId xmlns:a16="http://schemas.microsoft.com/office/drawing/2014/main" id="{D73238C4-73CD-820A-3B68-C170AAB89BE2}"/>
              </a:ext>
            </a:extLst>
          </p:cNvPr>
          <p:cNvSpPr txBox="1"/>
          <p:nvPr/>
        </p:nvSpPr>
        <p:spPr>
          <a:xfrm>
            <a:off x="10246094" y="4067381"/>
            <a:ext cx="2101428" cy="369332"/>
          </a:xfrm>
          <a:prstGeom prst="rect">
            <a:avLst/>
          </a:prstGeom>
          <a:noFill/>
        </p:spPr>
        <p:txBody>
          <a:bodyPr wrap="square" rtlCol="0">
            <a:spAutoFit/>
          </a:bodyPr>
          <a:lstStyle/>
          <a:p>
            <a:r>
              <a:rPr lang="ar-EG" dirty="0">
                <a:solidFill>
                  <a:srgbClr val="FF0000"/>
                </a:solidFill>
              </a:rPr>
              <a:t>السندات</a:t>
            </a:r>
            <a:endParaRPr lang="en-US" sz="2000" dirty="0">
              <a:solidFill>
                <a:srgbClr val="FF0000"/>
              </a:solidFill>
            </a:endParaRPr>
          </a:p>
        </p:txBody>
      </p:sp>
      <p:sp>
        <p:nvSpPr>
          <p:cNvPr id="25" name="Explosion: 8 Points 24">
            <a:extLst>
              <a:ext uri="{FF2B5EF4-FFF2-40B4-BE49-F238E27FC236}">
                <a16:creationId xmlns:a16="http://schemas.microsoft.com/office/drawing/2014/main" id="{CA3614D5-1F09-6AE4-A831-2D8348EE4547}"/>
              </a:ext>
            </a:extLst>
          </p:cNvPr>
          <p:cNvSpPr/>
          <p:nvPr/>
        </p:nvSpPr>
        <p:spPr>
          <a:xfrm>
            <a:off x="11451511" y="3431550"/>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ectangle: Diagonal Corners Rounded 25">
            <a:extLst>
              <a:ext uri="{FF2B5EF4-FFF2-40B4-BE49-F238E27FC236}">
                <a16:creationId xmlns:a16="http://schemas.microsoft.com/office/drawing/2014/main" id="{B31E7BA2-ED22-C3D5-AFA9-9F3577071E61}"/>
              </a:ext>
            </a:extLst>
          </p:cNvPr>
          <p:cNvSpPr/>
          <p:nvPr/>
        </p:nvSpPr>
        <p:spPr>
          <a:xfrm>
            <a:off x="6475130" y="3507587"/>
            <a:ext cx="2591180" cy="1537551"/>
          </a:xfrm>
          <a:custGeom>
            <a:avLst/>
            <a:gdLst>
              <a:gd name="connsiteX0" fmla="*/ 256264 w 2591180"/>
              <a:gd name="connsiteY0" fmla="*/ 0 h 1537551"/>
              <a:gd name="connsiteX1" fmla="*/ 863342 w 2591180"/>
              <a:gd name="connsiteY1" fmla="*/ 0 h 1537551"/>
              <a:gd name="connsiteX2" fmla="*/ 1493769 w 2591180"/>
              <a:gd name="connsiteY2" fmla="*/ 0 h 1537551"/>
              <a:gd name="connsiteX3" fmla="*/ 2591180 w 2591180"/>
              <a:gd name="connsiteY3" fmla="*/ 0 h 1537551"/>
              <a:gd name="connsiteX4" fmla="*/ 2591180 w 2591180"/>
              <a:gd name="connsiteY4" fmla="*/ 0 h 1537551"/>
              <a:gd name="connsiteX5" fmla="*/ 2591180 w 2591180"/>
              <a:gd name="connsiteY5" fmla="*/ 414283 h 1537551"/>
              <a:gd name="connsiteX6" fmla="*/ 2591180 w 2591180"/>
              <a:gd name="connsiteY6" fmla="*/ 802940 h 1537551"/>
              <a:gd name="connsiteX7" fmla="*/ 2591180 w 2591180"/>
              <a:gd name="connsiteY7" fmla="*/ 1281287 h 1537551"/>
              <a:gd name="connsiteX8" fmla="*/ 2334916 w 2591180"/>
              <a:gd name="connsiteY8" fmla="*/ 1537551 h 1537551"/>
              <a:gd name="connsiteX9" fmla="*/ 1774536 w 2591180"/>
              <a:gd name="connsiteY9" fmla="*/ 1537551 h 1537551"/>
              <a:gd name="connsiteX10" fmla="*/ 1237505 w 2591180"/>
              <a:gd name="connsiteY10" fmla="*/ 1537551 h 1537551"/>
              <a:gd name="connsiteX11" fmla="*/ 653776 w 2591180"/>
              <a:gd name="connsiteY11" fmla="*/ 1537551 h 1537551"/>
              <a:gd name="connsiteX12" fmla="*/ 0 w 2591180"/>
              <a:gd name="connsiteY12" fmla="*/ 1537551 h 1537551"/>
              <a:gd name="connsiteX13" fmla="*/ 0 w 2591180"/>
              <a:gd name="connsiteY13" fmla="*/ 1537551 h 1537551"/>
              <a:gd name="connsiteX14" fmla="*/ 0 w 2591180"/>
              <a:gd name="connsiteY14" fmla="*/ 1097642 h 1537551"/>
              <a:gd name="connsiteX15" fmla="*/ 0 w 2591180"/>
              <a:gd name="connsiteY15" fmla="*/ 644921 h 1537551"/>
              <a:gd name="connsiteX16" fmla="*/ 0 w 2591180"/>
              <a:gd name="connsiteY16" fmla="*/ 256264 h 1537551"/>
              <a:gd name="connsiteX17" fmla="*/ 256264 w 2591180"/>
              <a:gd name="connsiteY17"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91180" h="1537551" fill="none" extrusionOk="0">
                <a:moveTo>
                  <a:pt x="256264" y="0"/>
                </a:moveTo>
                <a:cubicBezTo>
                  <a:pt x="525648" y="-1410"/>
                  <a:pt x="697990" y="12127"/>
                  <a:pt x="863342" y="0"/>
                </a:cubicBezTo>
                <a:cubicBezTo>
                  <a:pt x="1028694" y="-12127"/>
                  <a:pt x="1191508" y="14625"/>
                  <a:pt x="1493769" y="0"/>
                </a:cubicBezTo>
                <a:cubicBezTo>
                  <a:pt x="1796030" y="-14625"/>
                  <a:pt x="2202087" y="61832"/>
                  <a:pt x="2591180" y="0"/>
                </a:cubicBezTo>
                <a:lnTo>
                  <a:pt x="2591180" y="0"/>
                </a:lnTo>
                <a:cubicBezTo>
                  <a:pt x="2597229" y="160746"/>
                  <a:pt x="2584953" y="292617"/>
                  <a:pt x="2591180" y="414283"/>
                </a:cubicBezTo>
                <a:cubicBezTo>
                  <a:pt x="2597407" y="535949"/>
                  <a:pt x="2588341" y="638429"/>
                  <a:pt x="2591180" y="802940"/>
                </a:cubicBezTo>
                <a:cubicBezTo>
                  <a:pt x="2594019" y="967451"/>
                  <a:pt x="2569716" y="1059614"/>
                  <a:pt x="2591180" y="1281287"/>
                </a:cubicBezTo>
                <a:cubicBezTo>
                  <a:pt x="2625482" y="1443416"/>
                  <a:pt x="2456119" y="1541124"/>
                  <a:pt x="2334916" y="1537551"/>
                </a:cubicBezTo>
                <a:cubicBezTo>
                  <a:pt x="2166426" y="1542495"/>
                  <a:pt x="1890869" y="1520088"/>
                  <a:pt x="1774536" y="1537551"/>
                </a:cubicBezTo>
                <a:cubicBezTo>
                  <a:pt x="1658203" y="1555014"/>
                  <a:pt x="1398349" y="1483155"/>
                  <a:pt x="1237505" y="1537551"/>
                </a:cubicBezTo>
                <a:cubicBezTo>
                  <a:pt x="1076661" y="1591947"/>
                  <a:pt x="855287" y="1520733"/>
                  <a:pt x="653776" y="1537551"/>
                </a:cubicBezTo>
                <a:cubicBezTo>
                  <a:pt x="452265" y="1554369"/>
                  <a:pt x="139409" y="1528710"/>
                  <a:pt x="0" y="1537551"/>
                </a:cubicBezTo>
                <a:lnTo>
                  <a:pt x="0" y="1537551"/>
                </a:lnTo>
                <a:cubicBezTo>
                  <a:pt x="-40387" y="1317836"/>
                  <a:pt x="45937" y="1240299"/>
                  <a:pt x="0" y="1097642"/>
                </a:cubicBezTo>
                <a:cubicBezTo>
                  <a:pt x="-45937" y="954985"/>
                  <a:pt x="50164" y="870457"/>
                  <a:pt x="0" y="644921"/>
                </a:cubicBezTo>
                <a:cubicBezTo>
                  <a:pt x="-50164" y="419385"/>
                  <a:pt x="20680" y="413030"/>
                  <a:pt x="0" y="256264"/>
                </a:cubicBezTo>
                <a:cubicBezTo>
                  <a:pt x="-15366" y="119685"/>
                  <a:pt x="142893" y="663"/>
                  <a:pt x="256264" y="0"/>
                </a:cubicBezTo>
                <a:close/>
              </a:path>
              <a:path w="2591180" h="1537551" stroke="0" extrusionOk="0">
                <a:moveTo>
                  <a:pt x="256264" y="0"/>
                </a:moveTo>
                <a:cubicBezTo>
                  <a:pt x="442043" y="-49971"/>
                  <a:pt x="708887" y="34443"/>
                  <a:pt x="886691" y="0"/>
                </a:cubicBezTo>
                <a:cubicBezTo>
                  <a:pt x="1064495" y="-34443"/>
                  <a:pt x="1219974" y="3841"/>
                  <a:pt x="1400373" y="0"/>
                </a:cubicBezTo>
                <a:cubicBezTo>
                  <a:pt x="1580772" y="-3841"/>
                  <a:pt x="1790508" y="254"/>
                  <a:pt x="2030800" y="0"/>
                </a:cubicBezTo>
                <a:cubicBezTo>
                  <a:pt x="2271092" y="-254"/>
                  <a:pt x="2365766" y="31606"/>
                  <a:pt x="2591180" y="0"/>
                </a:cubicBezTo>
                <a:lnTo>
                  <a:pt x="2591180" y="0"/>
                </a:lnTo>
                <a:cubicBezTo>
                  <a:pt x="2608567" y="135674"/>
                  <a:pt x="2585797" y="337553"/>
                  <a:pt x="2591180" y="427096"/>
                </a:cubicBezTo>
                <a:cubicBezTo>
                  <a:pt x="2596563" y="516639"/>
                  <a:pt x="2587511" y="731816"/>
                  <a:pt x="2591180" y="828566"/>
                </a:cubicBezTo>
                <a:cubicBezTo>
                  <a:pt x="2594849" y="925316"/>
                  <a:pt x="2542922" y="1158747"/>
                  <a:pt x="2591180" y="1281287"/>
                </a:cubicBezTo>
                <a:cubicBezTo>
                  <a:pt x="2569434" y="1404767"/>
                  <a:pt x="2482553" y="1549096"/>
                  <a:pt x="2334916" y="1537551"/>
                </a:cubicBezTo>
                <a:cubicBezTo>
                  <a:pt x="2070001" y="1541089"/>
                  <a:pt x="2019447" y="1482853"/>
                  <a:pt x="1797885" y="1537551"/>
                </a:cubicBezTo>
                <a:cubicBezTo>
                  <a:pt x="1576323" y="1592249"/>
                  <a:pt x="1371578" y="1479805"/>
                  <a:pt x="1214156" y="1537551"/>
                </a:cubicBezTo>
                <a:cubicBezTo>
                  <a:pt x="1056734" y="1595297"/>
                  <a:pt x="772447" y="1510867"/>
                  <a:pt x="653776" y="1537551"/>
                </a:cubicBezTo>
                <a:cubicBezTo>
                  <a:pt x="535105" y="1564235"/>
                  <a:pt x="185206" y="1470464"/>
                  <a:pt x="0" y="1537551"/>
                </a:cubicBezTo>
                <a:lnTo>
                  <a:pt x="0" y="1537551"/>
                </a:lnTo>
                <a:cubicBezTo>
                  <a:pt x="-42878" y="1422090"/>
                  <a:pt x="46956" y="1284380"/>
                  <a:pt x="0" y="1097642"/>
                </a:cubicBezTo>
                <a:cubicBezTo>
                  <a:pt x="-46956" y="910904"/>
                  <a:pt x="9981" y="840138"/>
                  <a:pt x="0" y="657734"/>
                </a:cubicBezTo>
                <a:cubicBezTo>
                  <a:pt x="-9981" y="475330"/>
                  <a:pt x="9290" y="346032"/>
                  <a:pt x="0" y="256264"/>
                </a:cubicBezTo>
                <a:cubicBezTo>
                  <a:pt x="10935" y="86958"/>
                  <a:pt x="106077" y="27786"/>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TextBox 26">
            <a:extLst>
              <a:ext uri="{FF2B5EF4-FFF2-40B4-BE49-F238E27FC236}">
                <a16:creationId xmlns:a16="http://schemas.microsoft.com/office/drawing/2014/main" id="{92C1BA31-1AA6-8FCD-8DD1-E2632D3E8121}"/>
              </a:ext>
            </a:extLst>
          </p:cNvPr>
          <p:cNvSpPr txBox="1"/>
          <p:nvPr/>
        </p:nvSpPr>
        <p:spPr>
          <a:xfrm>
            <a:off x="7228486" y="4043128"/>
            <a:ext cx="2002653" cy="369332"/>
          </a:xfrm>
          <a:prstGeom prst="rect">
            <a:avLst/>
          </a:prstGeom>
          <a:noFill/>
        </p:spPr>
        <p:txBody>
          <a:bodyPr wrap="square" rtlCol="0">
            <a:spAutoFit/>
          </a:bodyPr>
          <a:lstStyle/>
          <a:p>
            <a:r>
              <a:rPr lang="ar-EG" dirty="0">
                <a:solidFill>
                  <a:srgbClr val="FF0000"/>
                </a:solidFill>
              </a:rPr>
              <a:t>الطاقة</a:t>
            </a:r>
            <a:endParaRPr lang="en-US" sz="2000" dirty="0">
              <a:solidFill>
                <a:srgbClr val="FF0000"/>
              </a:solidFill>
            </a:endParaRPr>
          </a:p>
        </p:txBody>
      </p:sp>
      <p:sp>
        <p:nvSpPr>
          <p:cNvPr id="28" name="Explosion: 8 Points 27">
            <a:extLst>
              <a:ext uri="{FF2B5EF4-FFF2-40B4-BE49-F238E27FC236}">
                <a16:creationId xmlns:a16="http://schemas.microsoft.com/office/drawing/2014/main" id="{3F9C23EF-2BC2-2101-9327-5A6BDD38AA6B}"/>
              </a:ext>
            </a:extLst>
          </p:cNvPr>
          <p:cNvSpPr/>
          <p:nvPr/>
        </p:nvSpPr>
        <p:spPr>
          <a:xfrm>
            <a:off x="8809239" y="3373264"/>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a16="http://schemas.microsoft.com/office/drawing/2014/main" id="{1D7B075E-5236-0281-55DE-B1E61EAA4720}"/>
              </a:ext>
            </a:extLst>
          </p:cNvPr>
          <p:cNvSpPr/>
          <p:nvPr/>
        </p:nvSpPr>
        <p:spPr>
          <a:xfrm>
            <a:off x="4013689" y="3536062"/>
            <a:ext cx="2082311" cy="1537551"/>
          </a:xfrm>
          <a:custGeom>
            <a:avLst/>
            <a:gdLst>
              <a:gd name="connsiteX0" fmla="*/ 256264 w 2082311"/>
              <a:gd name="connsiteY0" fmla="*/ 0 h 1537551"/>
              <a:gd name="connsiteX1" fmla="*/ 731036 w 2082311"/>
              <a:gd name="connsiteY1" fmla="*/ 0 h 1537551"/>
              <a:gd name="connsiteX2" fmla="*/ 1224069 w 2082311"/>
              <a:gd name="connsiteY2" fmla="*/ 0 h 1537551"/>
              <a:gd name="connsiteX3" fmla="*/ 2082311 w 2082311"/>
              <a:gd name="connsiteY3" fmla="*/ 0 h 1537551"/>
              <a:gd name="connsiteX4" fmla="*/ 2082311 w 2082311"/>
              <a:gd name="connsiteY4" fmla="*/ 0 h 1537551"/>
              <a:gd name="connsiteX5" fmla="*/ 2082311 w 2082311"/>
              <a:gd name="connsiteY5" fmla="*/ 414283 h 1537551"/>
              <a:gd name="connsiteX6" fmla="*/ 2082311 w 2082311"/>
              <a:gd name="connsiteY6" fmla="*/ 802940 h 1537551"/>
              <a:gd name="connsiteX7" fmla="*/ 2082311 w 2082311"/>
              <a:gd name="connsiteY7" fmla="*/ 1281287 h 1537551"/>
              <a:gd name="connsiteX8" fmla="*/ 1826047 w 2082311"/>
              <a:gd name="connsiteY8" fmla="*/ 1537551 h 1537551"/>
              <a:gd name="connsiteX9" fmla="*/ 1387796 w 2082311"/>
              <a:gd name="connsiteY9" fmla="*/ 1537551 h 1537551"/>
              <a:gd name="connsiteX10" fmla="*/ 967805 w 2082311"/>
              <a:gd name="connsiteY10" fmla="*/ 1537551 h 1537551"/>
              <a:gd name="connsiteX11" fmla="*/ 511293 w 2082311"/>
              <a:gd name="connsiteY11" fmla="*/ 1537551 h 1537551"/>
              <a:gd name="connsiteX12" fmla="*/ 0 w 2082311"/>
              <a:gd name="connsiteY12" fmla="*/ 1537551 h 1537551"/>
              <a:gd name="connsiteX13" fmla="*/ 0 w 2082311"/>
              <a:gd name="connsiteY13" fmla="*/ 1537551 h 1537551"/>
              <a:gd name="connsiteX14" fmla="*/ 0 w 2082311"/>
              <a:gd name="connsiteY14" fmla="*/ 1097642 h 1537551"/>
              <a:gd name="connsiteX15" fmla="*/ 0 w 2082311"/>
              <a:gd name="connsiteY15" fmla="*/ 644921 h 1537551"/>
              <a:gd name="connsiteX16" fmla="*/ 0 w 2082311"/>
              <a:gd name="connsiteY16" fmla="*/ 256264 h 1537551"/>
              <a:gd name="connsiteX17" fmla="*/ 256264 w 2082311"/>
              <a:gd name="connsiteY17"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82311" h="1537551" fill="none" extrusionOk="0">
                <a:moveTo>
                  <a:pt x="256264" y="0"/>
                </a:moveTo>
                <a:cubicBezTo>
                  <a:pt x="397308" y="-34324"/>
                  <a:pt x="627834" y="47776"/>
                  <a:pt x="731036" y="0"/>
                </a:cubicBezTo>
                <a:cubicBezTo>
                  <a:pt x="834238" y="-47776"/>
                  <a:pt x="1106271" y="32422"/>
                  <a:pt x="1224069" y="0"/>
                </a:cubicBezTo>
                <a:cubicBezTo>
                  <a:pt x="1341867" y="-32422"/>
                  <a:pt x="1769099" y="19827"/>
                  <a:pt x="2082311" y="0"/>
                </a:cubicBezTo>
                <a:lnTo>
                  <a:pt x="2082311" y="0"/>
                </a:lnTo>
                <a:cubicBezTo>
                  <a:pt x="2088360" y="160746"/>
                  <a:pt x="2076084" y="292617"/>
                  <a:pt x="2082311" y="414283"/>
                </a:cubicBezTo>
                <a:cubicBezTo>
                  <a:pt x="2088538" y="535949"/>
                  <a:pt x="2079472" y="638429"/>
                  <a:pt x="2082311" y="802940"/>
                </a:cubicBezTo>
                <a:cubicBezTo>
                  <a:pt x="2085150" y="967451"/>
                  <a:pt x="2060847" y="1059614"/>
                  <a:pt x="2082311" y="1281287"/>
                </a:cubicBezTo>
                <a:cubicBezTo>
                  <a:pt x="2116613" y="1443416"/>
                  <a:pt x="1947250" y="1541124"/>
                  <a:pt x="1826047" y="1537551"/>
                </a:cubicBezTo>
                <a:cubicBezTo>
                  <a:pt x="1691531" y="1574779"/>
                  <a:pt x="1494231" y="1512919"/>
                  <a:pt x="1387796" y="1537551"/>
                </a:cubicBezTo>
                <a:cubicBezTo>
                  <a:pt x="1281361" y="1562183"/>
                  <a:pt x="1166026" y="1496026"/>
                  <a:pt x="967805" y="1537551"/>
                </a:cubicBezTo>
                <a:cubicBezTo>
                  <a:pt x="769584" y="1579076"/>
                  <a:pt x="630511" y="1522660"/>
                  <a:pt x="511293" y="1537551"/>
                </a:cubicBezTo>
                <a:cubicBezTo>
                  <a:pt x="392075" y="1552442"/>
                  <a:pt x="168907" y="1534782"/>
                  <a:pt x="0" y="1537551"/>
                </a:cubicBezTo>
                <a:lnTo>
                  <a:pt x="0" y="1537551"/>
                </a:lnTo>
                <a:cubicBezTo>
                  <a:pt x="-40387" y="1317836"/>
                  <a:pt x="45937" y="1240299"/>
                  <a:pt x="0" y="1097642"/>
                </a:cubicBezTo>
                <a:cubicBezTo>
                  <a:pt x="-45937" y="954985"/>
                  <a:pt x="50164" y="870457"/>
                  <a:pt x="0" y="644921"/>
                </a:cubicBezTo>
                <a:cubicBezTo>
                  <a:pt x="-50164" y="419385"/>
                  <a:pt x="20680" y="413030"/>
                  <a:pt x="0" y="256264"/>
                </a:cubicBezTo>
                <a:cubicBezTo>
                  <a:pt x="-15366" y="119685"/>
                  <a:pt x="142893" y="663"/>
                  <a:pt x="256264" y="0"/>
                </a:cubicBezTo>
                <a:close/>
              </a:path>
              <a:path w="2082311" h="1537551" stroke="0" extrusionOk="0">
                <a:moveTo>
                  <a:pt x="256264" y="0"/>
                </a:moveTo>
                <a:cubicBezTo>
                  <a:pt x="355680" y="-19247"/>
                  <a:pt x="525360" y="39162"/>
                  <a:pt x="749297" y="0"/>
                </a:cubicBezTo>
                <a:cubicBezTo>
                  <a:pt x="973234" y="-39162"/>
                  <a:pt x="1050641" y="28990"/>
                  <a:pt x="1151027" y="0"/>
                </a:cubicBezTo>
                <a:cubicBezTo>
                  <a:pt x="1251413" y="-28990"/>
                  <a:pt x="1466451" y="54693"/>
                  <a:pt x="1644060" y="0"/>
                </a:cubicBezTo>
                <a:cubicBezTo>
                  <a:pt x="1821669" y="-54693"/>
                  <a:pt x="1913937" y="7490"/>
                  <a:pt x="2082311" y="0"/>
                </a:cubicBezTo>
                <a:lnTo>
                  <a:pt x="2082311" y="0"/>
                </a:lnTo>
                <a:cubicBezTo>
                  <a:pt x="2099698" y="135674"/>
                  <a:pt x="2076928" y="337553"/>
                  <a:pt x="2082311" y="427096"/>
                </a:cubicBezTo>
                <a:cubicBezTo>
                  <a:pt x="2087694" y="516639"/>
                  <a:pt x="2078642" y="731816"/>
                  <a:pt x="2082311" y="828566"/>
                </a:cubicBezTo>
                <a:cubicBezTo>
                  <a:pt x="2085980" y="925316"/>
                  <a:pt x="2034053" y="1158747"/>
                  <a:pt x="2082311" y="1281287"/>
                </a:cubicBezTo>
                <a:cubicBezTo>
                  <a:pt x="2060565" y="1404767"/>
                  <a:pt x="1973684" y="1549096"/>
                  <a:pt x="1826047" y="1537551"/>
                </a:cubicBezTo>
                <a:cubicBezTo>
                  <a:pt x="1718655" y="1561838"/>
                  <a:pt x="1604630" y="1519200"/>
                  <a:pt x="1406056" y="1537551"/>
                </a:cubicBezTo>
                <a:cubicBezTo>
                  <a:pt x="1207482" y="1555902"/>
                  <a:pt x="1095979" y="1505178"/>
                  <a:pt x="949544" y="1537551"/>
                </a:cubicBezTo>
                <a:cubicBezTo>
                  <a:pt x="803109" y="1569924"/>
                  <a:pt x="707181" y="1511661"/>
                  <a:pt x="511293" y="1537551"/>
                </a:cubicBezTo>
                <a:cubicBezTo>
                  <a:pt x="315405" y="1563441"/>
                  <a:pt x="244967" y="1482812"/>
                  <a:pt x="0" y="1537551"/>
                </a:cubicBezTo>
                <a:lnTo>
                  <a:pt x="0" y="1537551"/>
                </a:lnTo>
                <a:cubicBezTo>
                  <a:pt x="-42878" y="1422090"/>
                  <a:pt x="46956" y="1284380"/>
                  <a:pt x="0" y="1097642"/>
                </a:cubicBezTo>
                <a:cubicBezTo>
                  <a:pt x="-46956" y="910904"/>
                  <a:pt x="9981" y="840138"/>
                  <a:pt x="0" y="657734"/>
                </a:cubicBezTo>
                <a:cubicBezTo>
                  <a:pt x="-9981" y="475330"/>
                  <a:pt x="9290" y="346032"/>
                  <a:pt x="0" y="256264"/>
                </a:cubicBezTo>
                <a:cubicBezTo>
                  <a:pt x="10935" y="86958"/>
                  <a:pt x="106077" y="27786"/>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a:extLst>
              <a:ext uri="{FF2B5EF4-FFF2-40B4-BE49-F238E27FC236}">
                <a16:creationId xmlns:a16="http://schemas.microsoft.com/office/drawing/2014/main" id="{886FB7AD-5768-D4BD-A83E-922D89D082BB}"/>
              </a:ext>
            </a:extLst>
          </p:cNvPr>
          <p:cNvSpPr txBox="1"/>
          <p:nvPr/>
        </p:nvSpPr>
        <p:spPr>
          <a:xfrm>
            <a:off x="3796698" y="3950894"/>
            <a:ext cx="2513324" cy="369332"/>
          </a:xfrm>
          <a:prstGeom prst="rect">
            <a:avLst/>
          </a:prstGeom>
          <a:noFill/>
        </p:spPr>
        <p:txBody>
          <a:bodyPr wrap="square" rtlCol="0">
            <a:spAutoFit/>
          </a:bodyPr>
          <a:lstStyle/>
          <a:p>
            <a:pPr algn="ctr"/>
            <a:r>
              <a:rPr lang="ar-EG" dirty="0">
                <a:solidFill>
                  <a:srgbClr val="FF0000"/>
                </a:solidFill>
              </a:rPr>
              <a:t>العملات الرقمية</a:t>
            </a:r>
            <a:endParaRPr lang="en-US" sz="2000" dirty="0">
              <a:solidFill>
                <a:srgbClr val="FF0000"/>
              </a:solidFill>
            </a:endParaRPr>
          </a:p>
        </p:txBody>
      </p:sp>
      <p:sp>
        <p:nvSpPr>
          <p:cNvPr id="31" name="Explosion: 8 Points 30">
            <a:extLst>
              <a:ext uri="{FF2B5EF4-FFF2-40B4-BE49-F238E27FC236}">
                <a16:creationId xmlns:a16="http://schemas.microsoft.com/office/drawing/2014/main" id="{9817C93F-4AC7-8917-9BB4-0DDBBEBE2E77}"/>
              </a:ext>
            </a:extLst>
          </p:cNvPr>
          <p:cNvSpPr/>
          <p:nvPr/>
        </p:nvSpPr>
        <p:spPr>
          <a:xfrm>
            <a:off x="5732012" y="3373216"/>
            <a:ext cx="583682"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Rectangle: Diagonal Corners Rounded 31">
            <a:extLst>
              <a:ext uri="{FF2B5EF4-FFF2-40B4-BE49-F238E27FC236}">
                <a16:creationId xmlns:a16="http://schemas.microsoft.com/office/drawing/2014/main" id="{4455B095-E24A-25E2-1FE9-2380950071F8}"/>
              </a:ext>
            </a:extLst>
          </p:cNvPr>
          <p:cNvSpPr/>
          <p:nvPr/>
        </p:nvSpPr>
        <p:spPr>
          <a:xfrm>
            <a:off x="4013689" y="5363033"/>
            <a:ext cx="5097578" cy="1307515"/>
          </a:xfrm>
          <a:custGeom>
            <a:avLst/>
            <a:gdLst>
              <a:gd name="connsiteX0" fmla="*/ 217924 w 5097578"/>
              <a:gd name="connsiteY0" fmla="*/ 0 h 1307515"/>
              <a:gd name="connsiteX1" fmla="*/ 808904 w 5097578"/>
              <a:gd name="connsiteY1" fmla="*/ 0 h 1307515"/>
              <a:gd name="connsiteX2" fmla="*/ 1302292 w 5097578"/>
              <a:gd name="connsiteY2" fmla="*/ 0 h 1307515"/>
              <a:gd name="connsiteX3" fmla="*/ 1844475 w 5097578"/>
              <a:gd name="connsiteY3" fmla="*/ 0 h 1307515"/>
              <a:gd name="connsiteX4" fmla="*/ 2435456 w 5097578"/>
              <a:gd name="connsiteY4" fmla="*/ 0 h 1307515"/>
              <a:gd name="connsiteX5" fmla="*/ 2831250 w 5097578"/>
              <a:gd name="connsiteY5" fmla="*/ 0 h 1307515"/>
              <a:gd name="connsiteX6" fmla="*/ 3227044 w 5097578"/>
              <a:gd name="connsiteY6" fmla="*/ 0 h 1307515"/>
              <a:gd name="connsiteX7" fmla="*/ 3671635 w 5097578"/>
              <a:gd name="connsiteY7" fmla="*/ 0 h 1307515"/>
              <a:gd name="connsiteX8" fmla="*/ 4213818 w 5097578"/>
              <a:gd name="connsiteY8" fmla="*/ 0 h 1307515"/>
              <a:gd name="connsiteX9" fmla="*/ 5097578 w 5097578"/>
              <a:gd name="connsiteY9" fmla="*/ 0 h 1307515"/>
              <a:gd name="connsiteX10" fmla="*/ 5097578 w 5097578"/>
              <a:gd name="connsiteY10" fmla="*/ 0 h 1307515"/>
              <a:gd name="connsiteX11" fmla="*/ 5097578 w 5097578"/>
              <a:gd name="connsiteY11" fmla="*/ 566587 h 1307515"/>
              <a:gd name="connsiteX12" fmla="*/ 5097578 w 5097578"/>
              <a:gd name="connsiteY12" fmla="*/ 1089591 h 1307515"/>
              <a:gd name="connsiteX13" fmla="*/ 4879654 w 5097578"/>
              <a:gd name="connsiteY13" fmla="*/ 1307515 h 1307515"/>
              <a:gd name="connsiteX14" fmla="*/ 4239877 w 5097578"/>
              <a:gd name="connsiteY14" fmla="*/ 1307515 h 1307515"/>
              <a:gd name="connsiteX15" fmla="*/ 3697693 w 5097578"/>
              <a:gd name="connsiteY15" fmla="*/ 1307515 h 1307515"/>
              <a:gd name="connsiteX16" fmla="*/ 3155510 w 5097578"/>
              <a:gd name="connsiteY16" fmla="*/ 1307515 h 1307515"/>
              <a:gd name="connsiteX17" fmla="*/ 2662122 w 5097578"/>
              <a:gd name="connsiteY17" fmla="*/ 1307515 h 1307515"/>
              <a:gd name="connsiteX18" fmla="*/ 2071142 w 5097578"/>
              <a:gd name="connsiteY18" fmla="*/ 1307515 h 1307515"/>
              <a:gd name="connsiteX19" fmla="*/ 1528958 w 5097578"/>
              <a:gd name="connsiteY19" fmla="*/ 1307515 h 1307515"/>
              <a:gd name="connsiteX20" fmla="*/ 1035571 w 5097578"/>
              <a:gd name="connsiteY20" fmla="*/ 1307515 h 1307515"/>
              <a:gd name="connsiteX21" fmla="*/ 0 w 5097578"/>
              <a:gd name="connsiteY21" fmla="*/ 1307515 h 1307515"/>
              <a:gd name="connsiteX22" fmla="*/ 0 w 5097578"/>
              <a:gd name="connsiteY22" fmla="*/ 1307515 h 1307515"/>
              <a:gd name="connsiteX23" fmla="*/ 0 w 5097578"/>
              <a:gd name="connsiteY23" fmla="*/ 773615 h 1307515"/>
              <a:gd name="connsiteX24" fmla="*/ 0 w 5097578"/>
              <a:gd name="connsiteY24" fmla="*/ 217924 h 1307515"/>
              <a:gd name="connsiteX25" fmla="*/ 217924 w 5097578"/>
              <a:gd name="connsiteY25" fmla="*/ 0 h 130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97578" h="1307515" fill="none" extrusionOk="0">
                <a:moveTo>
                  <a:pt x="217924" y="0"/>
                </a:moveTo>
                <a:cubicBezTo>
                  <a:pt x="510503" y="-8394"/>
                  <a:pt x="637075" y="9143"/>
                  <a:pt x="808904" y="0"/>
                </a:cubicBezTo>
                <a:cubicBezTo>
                  <a:pt x="980733" y="-9143"/>
                  <a:pt x="1078672" y="35327"/>
                  <a:pt x="1302292" y="0"/>
                </a:cubicBezTo>
                <a:cubicBezTo>
                  <a:pt x="1525912" y="-35327"/>
                  <a:pt x="1712916" y="58593"/>
                  <a:pt x="1844475" y="0"/>
                </a:cubicBezTo>
                <a:cubicBezTo>
                  <a:pt x="1976034" y="-58593"/>
                  <a:pt x="2277106" y="16420"/>
                  <a:pt x="2435456" y="0"/>
                </a:cubicBezTo>
                <a:cubicBezTo>
                  <a:pt x="2593806" y="-16420"/>
                  <a:pt x="2689743" y="32548"/>
                  <a:pt x="2831250" y="0"/>
                </a:cubicBezTo>
                <a:cubicBezTo>
                  <a:pt x="2972757" y="-32548"/>
                  <a:pt x="3036787" y="23887"/>
                  <a:pt x="3227044" y="0"/>
                </a:cubicBezTo>
                <a:cubicBezTo>
                  <a:pt x="3417301" y="-23887"/>
                  <a:pt x="3489119" y="20590"/>
                  <a:pt x="3671635" y="0"/>
                </a:cubicBezTo>
                <a:cubicBezTo>
                  <a:pt x="3854151" y="-20590"/>
                  <a:pt x="4049844" y="51834"/>
                  <a:pt x="4213818" y="0"/>
                </a:cubicBezTo>
                <a:cubicBezTo>
                  <a:pt x="4377792" y="-51834"/>
                  <a:pt x="4846232" y="80153"/>
                  <a:pt x="5097578" y="0"/>
                </a:cubicBezTo>
                <a:lnTo>
                  <a:pt x="5097578" y="0"/>
                </a:lnTo>
                <a:cubicBezTo>
                  <a:pt x="5140549" y="172658"/>
                  <a:pt x="5078096" y="312698"/>
                  <a:pt x="5097578" y="566587"/>
                </a:cubicBezTo>
                <a:cubicBezTo>
                  <a:pt x="5117060" y="820476"/>
                  <a:pt x="5056164" y="948146"/>
                  <a:pt x="5097578" y="1089591"/>
                </a:cubicBezTo>
                <a:cubicBezTo>
                  <a:pt x="5123820" y="1198658"/>
                  <a:pt x="5022532" y="1311769"/>
                  <a:pt x="4879654" y="1307515"/>
                </a:cubicBezTo>
                <a:cubicBezTo>
                  <a:pt x="4620231" y="1357617"/>
                  <a:pt x="4557651" y="1306305"/>
                  <a:pt x="4239877" y="1307515"/>
                </a:cubicBezTo>
                <a:cubicBezTo>
                  <a:pt x="3922103" y="1308725"/>
                  <a:pt x="3815430" y="1274587"/>
                  <a:pt x="3697693" y="1307515"/>
                </a:cubicBezTo>
                <a:cubicBezTo>
                  <a:pt x="3579956" y="1340443"/>
                  <a:pt x="3325385" y="1295394"/>
                  <a:pt x="3155510" y="1307515"/>
                </a:cubicBezTo>
                <a:cubicBezTo>
                  <a:pt x="2985635" y="1319636"/>
                  <a:pt x="2898940" y="1273905"/>
                  <a:pt x="2662122" y="1307515"/>
                </a:cubicBezTo>
                <a:cubicBezTo>
                  <a:pt x="2425304" y="1341125"/>
                  <a:pt x="2224341" y="1246743"/>
                  <a:pt x="2071142" y="1307515"/>
                </a:cubicBezTo>
                <a:cubicBezTo>
                  <a:pt x="1917943" y="1368287"/>
                  <a:pt x="1640103" y="1265042"/>
                  <a:pt x="1528958" y="1307515"/>
                </a:cubicBezTo>
                <a:cubicBezTo>
                  <a:pt x="1417813" y="1349988"/>
                  <a:pt x="1262737" y="1296988"/>
                  <a:pt x="1035571" y="1307515"/>
                </a:cubicBezTo>
                <a:cubicBezTo>
                  <a:pt x="808405" y="1318042"/>
                  <a:pt x="479739" y="1199306"/>
                  <a:pt x="0" y="1307515"/>
                </a:cubicBezTo>
                <a:lnTo>
                  <a:pt x="0" y="1307515"/>
                </a:lnTo>
                <a:cubicBezTo>
                  <a:pt x="-46669" y="1129931"/>
                  <a:pt x="44423" y="906315"/>
                  <a:pt x="0" y="773615"/>
                </a:cubicBezTo>
                <a:cubicBezTo>
                  <a:pt x="-44423" y="640915"/>
                  <a:pt x="31420" y="384226"/>
                  <a:pt x="0" y="217924"/>
                </a:cubicBezTo>
                <a:cubicBezTo>
                  <a:pt x="-3599" y="114692"/>
                  <a:pt x="106692" y="8383"/>
                  <a:pt x="217924" y="0"/>
                </a:cubicBezTo>
                <a:close/>
              </a:path>
              <a:path w="5097578" h="1307515" stroke="0" extrusionOk="0">
                <a:moveTo>
                  <a:pt x="217924" y="0"/>
                </a:moveTo>
                <a:cubicBezTo>
                  <a:pt x="478380" y="-30996"/>
                  <a:pt x="695534" y="57598"/>
                  <a:pt x="857701" y="0"/>
                </a:cubicBezTo>
                <a:cubicBezTo>
                  <a:pt x="1019868" y="-57598"/>
                  <a:pt x="1094427" y="29911"/>
                  <a:pt x="1253495" y="0"/>
                </a:cubicBezTo>
                <a:cubicBezTo>
                  <a:pt x="1412563" y="-29911"/>
                  <a:pt x="1715478" y="53360"/>
                  <a:pt x="1893272" y="0"/>
                </a:cubicBezTo>
                <a:cubicBezTo>
                  <a:pt x="2071066" y="-53360"/>
                  <a:pt x="2316315" y="49506"/>
                  <a:pt x="2533049" y="0"/>
                </a:cubicBezTo>
                <a:cubicBezTo>
                  <a:pt x="2749783" y="-49506"/>
                  <a:pt x="2923804" y="22555"/>
                  <a:pt x="3075233" y="0"/>
                </a:cubicBezTo>
                <a:cubicBezTo>
                  <a:pt x="3226662" y="-22555"/>
                  <a:pt x="3420161" y="65739"/>
                  <a:pt x="3666213" y="0"/>
                </a:cubicBezTo>
                <a:cubicBezTo>
                  <a:pt x="3912265" y="-65739"/>
                  <a:pt x="3923204" y="9159"/>
                  <a:pt x="4110804" y="0"/>
                </a:cubicBezTo>
                <a:cubicBezTo>
                  <a:pt x="4298404" y="-9159"/>
                  <a:pt x="4641005" y="22314"/>
                  <a:pt x="5097578" y="0"/>
                </a:cubicBezTo>
                <a:lnTo>
                  <a:pt x="5097578" y="0"/>
                </a:lnTo>
                <a:cubicBezTo>
                  <a:pt x="5146416" y="139152"/>
                  <a:pt x="5050999" y="303078"/>
                  <a:pt x="5097578" y="533900"/>
                </a:cubicBezTo>
                <a:cubicBezTo>
                  <a:pt x="5144157" y="764722"/>
                  <a:pt x="5093227" y="915273"/>
                  <a:pt x="5097578" y="1089591"/>
                </a:cubicBezTo>
                <a:cubicBezTo>
                  <a:pt x="5100885" y="1229668"/>
                  <a:pt x="4991066" y="1330085"/>
                  <a:pt x="4879654" y="1307515"/>
                </a:cubicBezTo>
                <a:cubicBezTo>
                  <a:pt x="4611473" y="1358124"/>
                  <a:pt x="4453211" y="1245217"/>
                  <a:pt x="4337470" y="1307515"/>
                </a:cubicBezTo>
                <a:cubicBezTo>
                  <a:pt x="4221729" y="1369813"/>
                  <a:pt x="3985099" y="1270678"/>
                  <a:pt x="3746490" y="1307515"/>
                </a:cubicBezTo>
                <a:cubicBezTo>
                  <a:pt x="3507881" y="1344352"/>
                  <a:pt x="3402359" y="1277777"/>
                  <a:pt x="3155510" y="1307515"/>
                </a:cubicBezTo>
                <a:cubicBezTo>
                  <a:pt x="2908661" y="1337253"/>
                  <a:pt x="2847928" y="1282115"/>
                  <a:pt x="2662122" y="1307515"/>
                </a:cubicBezTo>
                <a:cubicBezTo>
                  <a:pt x="2476316" y="1332915"/>
                  <a:pt x="2269669" y="1286106"/>
                  <a:pt x="2022345" y="1307515"/>
                </a:cubicBezTo>
                <a:cubicBezTo>
                  <a:pt x="1775021" y="1328924"/>
                  <a:pt x="1769353" y="1293602"/>
                  <a:pt x="1626551" y="1307515"/>
                </a:cubicBezTo>
                <a:cubicBezTo>
                  <a:pt x="1483749" y="1321428"/>
                  <a:pt x="1265573" y="1260714"/>
                  <a:pt x="1035571" y="1307515"/>
                </a:cubicBezTo>
                <a:cubicBezTo>
                  <a:pt x="805569" y="1354316"/>
                  <a:pt x="733163" y="1303922"/>
                  <a:pt x="590980" y="1307515"/>
                </a:cubicBezTo>
                <a:cubicBezTo>
                  <a:pt x="448797" y="1311108"/>
                  <a:pt x="157274" y="1285501"/>
                  <a:pt x="0" y="1307515"/>
                </a:cubicBezTo>
                <a:lnTo>
                  <a:pt x="0" y="1307515"/>
                </a:lnTo>
                <a:cubicBezTo>
                  <a:pt x="-11382" y="1050110"/>
                  <a:pt x="45997" y="920894"/>
                  <a:pt x="0" y="762720"/>
                </a:cubicBezTo>
                <a:cubicBezTo>
                  <a:pt x="-45997" y="604547"/>
                  <a:pt x="57388" y="403743"/>
                  <a:pt x="0" y="217924"/>
                </a:cubicBezTo>
                <a:cubicBezTo>
                  <a:pt x="-28187" y="102265"/>
                  <a:pt x="95574" y="-4029"/>
                  <a:pt x="21792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TextBox 32">
            <a:extLst>
              <a:ext uri="{FF2B5EF4-FFF2-40B4-BE49-F238E27FC236}">
                <a16:creationId xmlns:a16="http://schemas.microsoft.com/office/drawing/2014/main" id="{22329FEE-3A08-DFA6-0F32-CF9BFFE24B8D}"/>
              </a:ext>
            </a:extLst>
          </p:cNvPr>
          <p:cNvSpPr txBox="1"/>
          <p:nvPr/>
        </p:nvSpPr>
        <p:spPr>
          <a:xfrm>
            <a:off x="4254831" y="5799001"/>
            <a:ext cx="4440598" cy="523220"/>
          </a:xfrm>
          <a:prstGeom prst="rect">
            <a:avLst/>
          </a:prstGeom>
          <a:noFill/>
        </p:spPr>
        <p:txBody>
          <a:bodyPr wrap="square" rtlCol="0">
            <a:spAutoFit/>
          </a:bodyPr>
          <a:lstStyle/>
          <a:p>
            <a:pPr lvl="0" algn="ctr" rtl="1"/>
            <a:r>
              <a:rPr lang="ar-EG" sz="1400" dirty="0">
                <a:solidFill>
                  <a:srgbClr val="FF0000"/>
                </a:solidFill>
              </a:rPr>
              <a:t>صناديق الاستثمار مثل صندوق  </a:t>
            </a:r>
            <a:r>
              <a:rPr lang="en-US" sz="1400" dirty="0">
                <a:solidFill>
                  <a:srgbClr val="FF0000"/>
                </a:solidFill>
              </a:rPr>
              <a:t>GDX</a:t>
            </a:r>
            <a:r>
              <a:rPr lang="ar-EG" sz="1400" dirty="0">
                <a:solidFill>
                  <a:srgbClr val="FF0000"/>
                </a:solidFill>
              </a:rPr>
              <a:t>  للذهب, وغيره من صناديق العقارات وصناديق للأسهم</a:t>
            </a:r>
            <a:endParaRPr lang="en-US" sz="1400" dirty="0">
              <a:solidFill>
                <a:srgbClr val="FF0000"/>
              </a:solidFill>
            </a:endParaRPr>
          </a:p>
        </p:txBody>
      </p:sp>
      <p:sp>
        <p:nvSpPr>
          <p:cNvPr id="34" name="Explosion: 8 Points 33">
            <a:extLst>
              <a:ext uri="{FF2B5EF4-FFF2-40B4-BE49-F238E27FC236}">
                <a16:creationId xmlns:a16="http://schemas.microsoft.com/office/drawing/2014/main" id="{36AC6F13-9E2B-3D97-8D18-486541CE0080}"/>
              </a:ext>
            </a:extLst>
          </p:cNvPr>
          <p:cNvSpPr/>
          <p:nvPr/>
        </p:nvSpPr>
        <p:spPr>
          <a:xfrm>
            <a:off x="8898157" y="5131252"/>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 name="Graphic 9" descr="Business Growth with solid fill">
            <a:extLst>
              <a:ext uri="{FF2B5EF4-FFF2-40B4-BE49-F238E27FC236}">
                <a16:creationId xmlns:a16="http://schemas.microsoft.com/office/drawing/2014/main" id="{7F0FBA10-2709-CCA5-B0E5-5B7420D95A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20377" y="3200806"/>
            <a:ext cx="2418090" cy="2418090"/>
          </a:xfrm>
          <a:prstGeom prst="rect">
            <a:avLst/>
          </a:prstGeom>
        </p:spPr>
      </p:pic>
    </p:spTree>
    <p:extLst>
      <p:ext uri="{BB962C8B-B14F-4D97-AF65-F5344CB8AC3E}">
        <p14:creationId xmlns:p14="http://schemas.microsoft.com/office/powerpoint/2010/main" val="52567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4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par>
                          <p:cTn id="14" fill="hold">
                            <p:stCondLst>
                              <p:cond delay="4000"/>
                            </p:stCondLst>
                            <p:childTnLst>
                              <p:par>
                                <p:cTn id="15" presetID="1" presetClass="entr" presetSubtype="0" fill="hold" nodeType="afterEffect">
                                  <p:stCondLst>
                                    <p:cond delay="0"/>
                                  </p:stCondLst>
                                  <p:iterate type="lt">
                                    <p:tmAbs val="100"/>
                                  </p:iterate>
                                  <p:childTnLst>
                                    <p:set>
                                      <p:cBhvr>
                                        <p:cTn id="16" dur="1" fill="hold">
                                          <p:stCondLst>
                                            <p:cond delay="0"/>
                                          </p:stCondLst>
                                        </p:cTn>
                                        <p:tgtEl>
                                          <p:spTgt spid="11">
                                            <p:txEl>
                                              <p:pRg st="0" end="0"/>
                                            </p:txEl>
                                          </p:spTgt>
                                        </p:tgtEl>
                                        <p:attrNameLst>
                                          <p:attrName>style.visibility</p:attrName>
                                        </p:attrNameLst>
                                      </p:cBhvr>
                                      <p:to>
                                        <p:strVal val="visible"/>
                                      </p:to>
                                    </p:set>
                                  </p:childTnLst>
                                </p:cTn>
                              </p:par>
                              <p:par>
                                <p:cTn id="17" presetID="45"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0"/>
                                        <p:tgtEl>
                                          <p:spTgt spid="2"/>
                                        </p:tgtEl>
                                      </p:cBhvr>
                                    </p:animEffect>
                                    <p:anim calcmode="lin" valueType="num">
                                      <p:cBhvr>
                                        <p:cTn id="20" dur="10000" fill="hold"/>
                                        <p:tgtEl>
                                          <p:spTgt spid="2"/>
                                        </p:tgtEl>
                                        <p:attrNameLst>
                                          <p:attrName>ppt_w</p:attrName>
                                        </p:attrNameLst>
                                      </p:cBhvr>
                                      <p:tavLst>
                                        <p:tav tm="0" fmla="#ppt_w*sin(2.5*pi*$)">
                                          <p:val>
                                            <p:fltVal val="0"/>
                                          </p:val>
                                        </p:tav>
                                        <p:tav tm="100000">
                                          <p:val>
                                            <p:fltVal val="1"/>
                                          </p:val>
                                        </p:tav>
                                      </p:tavLst>
                                    </p:anim>
                                    <p:anim calcmode="lin" valueType="num">
                                      <p:cBhvr>
                                        <p:cTn id="21" dur="10000" fill="hold"/>
                                        <p:tgtEl>
                                          <p:spTgt spid="2"/>
                                        </p:tgtEl>
                                        <p:attrNameLst>
                                          <p:attrName>ppt_h</p:attrName>
                                        </p:attrNameLst>
                                      </p:cBhvr>
                                      <p:tavLst>
                                        <p:tav tm="0">
                                          <p:val>
                                            <p:strVal val="#ppt_h"/>
                                          </p:val>
                                        </p:tav>
                                        <p:tav tm="100000">
                                          <p:val>
                                            <p:strVal val="#ppt_h"/>
                                          </p:val>
                                        </p:tav>
                                      </p:tavLst>
                                    </p:anim>
                                  </p:childTnLst>
                                </p:cTn>
                              </p:par>
                            </p:childTnLst>
                          </p:cTn>
                        </p:par>
                        <p:par>
                          <p:cTn id="22" fill="hold">
                            <p:stCondLst>
                              <p:cond delay="14000"/>
                            </p:stCondLst>
                            <p:childTnLst>
                              <p:par>
                                <p:cTn id="23" presetID="1" presetClass="entr" presetSubtype="0" fill="hold" nodeType="afterEffect">
                                  <p:stCondLst>
                                    <p:cond delay="0"/>
                                  </p:stCondLst>
                                  <p:iterate type="lt">
                                    <p:tmAbs val="100"/>
                                  </p:iterate>
                                  <p:childTnLst>
                                    <p:set>
                                      <p:cBhvr>
                                        <p:cTn id="24" dur="1" fill="hold">
                                          <p:stCondLst>
                                            <p:cond delay="0"/>
                                          </p:stCondLst>
                                        </p:cTn>
                                        <p:tgtEl>
                                          <p:spTgt spid="12">
                                            <p:txEl>
                                              <p:pRg st="0" end="0"/>
                                            </p:txEl>
                                          </p:spTgt>
                                        </p:tgtEl>
                                        <p:attrNameLst>
                                          <p:attrName>style.visibility</p:attrName>
                                        </p:attrNameLst>
                                      </p:cBhvr>
                                      <p:to>
                                        <p:strVal val="visible"/>
                                      </p:to>
                                    </p:set>
                                  </p:childTnLst>
                                </p:cTn>
                              </p:par>
                              <p:par>
                                <p:cTn id="25" presetID="45"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0"/>
                                        <p:tgtEl>
                                          <p:spTgt spid="16"/>
                                        </p:tgtEl>
                                      </p:cBhvr>
                                    </p:animEffect>
                                    <p:anim calcmode="lin" valueType="num">
                                      <p:cBhvr>
                                        <p:cTn id="28" dur="10000" fill="hold"/>
                                        <p:tgtEl>
                                          <p:spTgt spid="16"/>
                                        </p:tgtEl>
                                        <p:attrNameLst>
                                          <p:attrName>ppt_w</p:attrName>
                                        </p:attrNameLst>
                                      </p:cBhvr>
                                      <p:tavLst>
                                        <p:tav tm="0" fmla="#ppt_w*sin(2.5*pi*$)">
                                          <p:val>
                                            <p:fltVal val="0"/>
                                          </p:val>
                                        </p:tav>
                                        <p:tav tm="100000">
                                          <p:val>
                                            <p:fltVal val="1"/>
                                          </p:val>
                                        </p:tav>
                                      </p:tavLst>
                                    </p:anim>
                                    <p:anim calcmode="lin" valueType="num">
                                      <p:cBhvr>
                                        <p:cTn id="29" dur="10000" fill="hold"/>
                                        <p:tgtEl>
                                          <p:spTgt spid="16"/>
                                        </p:tgtEl>
                                        <p:attrNameLst>
                                          <p:attrName>ppt_h</p:attrName>
                                        </p:attrNameLst>
                                      </p:cBhvr>
                                      <p:tavLst>
                                        <p:tav tm="0">
                                          <p:val>
                                            <p:strVal val="#ppt_h"/>
                                          </p:val>
                                        </p:tav>
                                        <p:tav tm="100000">
                                          <p:val>
                                            <p:strVal val="#ppt_h"/>
                                          </p:val>
                                        </p:tav>
                                      </p:tavLst>
                                    </p:anim>
                                  </p:childTnLst>
                                </p:cTn>
                              </p:par>
                            </p:childTnLst>
                          </p:cTn>
                        </p:par>
                        <p:par>
                          <p:cTn id="30" fill="hold">
                            <p:stCondLst>
                              <p:cond delay="24000"/>
                            </p:stCondLst>
                            <p:childTnLst>
                              <p:par>
                                <p:cTn id="31" presetID="1" presetClass="entr" presetSubtype="0" fill="hold" nodeType="afterEffect">
                                  <p:stCondLst>
                                    <p:cond delay="0"/>
                                  </p:stCondLst>
                                  <p:iterate type="lt">
                                    <p:tmAbs val="100"/>
                                  </p:iterate>
                                  <p:childTnLst>
                                    <p:set>
                                      <p:cBhvr>
                                        <p:cTn id="32" dur="1" fill="hold">
                                          <p:stCondLst>
                                            <p:cond delay="0"/>
                                          </p:stCondLst>
                                        </p:cTn>
                                        <p:tgtEl>
                                          <p:spTgt spid="18">
                                            <p:txEl>
                                              <p:pRg st="0" end="0"/>
                                            </p:txEl>
                                          </p:spTgt>
                                        </p:tgtEl>
                                        <p:attrNameLst>
                                          <p:attrName>style.visibility</p:attrName>
                                        </p:attrNameLst>
                                      </p:cBhvr>
                                      <p:to>
                                        <p:strVal val="visible"/>
                                      </p:to>
                                    </p:set>
                                  </p:childTnLst>
                                </p:cTn>
                              </p:par>
                              <p:par>
                                <p:cTn id="33" presetID="45"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0"/>
                                        <p:tgtEl>
                                          <p:spTgt spid="19"/>
                                        </p:tgtEl>
                                      </p:cBhvr>
                                    </p:animEffect>
                                    <p:anim calcmode="lin" valueType="num">
                                      <p:cBhvr>
                                        <p:cTn id="36" dur="10000" fill="hold"/>
                                        <p:tgtEl>
                                          <p:spTgt spid="19"/>
                                        </p:tgtEl>
                                        <p:attrNameLst>
                                          <p:attrName>ppt_w</p:attrName>
                                        </p:attrNameLst>
                                      </p:cBhvr>
                                      <p:tavLst>
                                        <p:tav tm="0" fmla="#ppt_w*sin(2.5*pi*$)">
                                          <p:val>
                                            <p:fltVal val="0"/>
                                          </p:val>
                                        </p:tav>
                                        <p:tav tm="100000">
                                          <p:val>
                                            <p:fltVal val="1"/>
                                          </p:val>
                                        </p:tav>
                                      </p:tavLst>
                                    </p:anim>
                                    <p:anim calcmode="lin" valueType="num">
                                      <p:cBhvr>
                                        <p:cTn id="37" dur="10000" fill="hold"/>
                                        <p:tgtEl>
                                          <p:spTgt spid="19"/>
                                        </p:tgtEl>
                                        <p:attrNameLst>
                                          <p:attrName>ppt_h</p:attrName>
                                        </p:attrNameLst>
                                      </p:cBhvr>
                                      <p:tavLst>
                                        <p:tav tm="0">
                                          <p:val>
                                            <p:strVal val="#ppt_h"/>
                                          </p:val>
                                        </p:tav>
                                        <p:tav tm="100000">
                                          <p:val>
                                            <p:strVal val="#ppt_h"/>
                                          </p:val>
                                        </p:tav>
                                      </p:tavLst>
                                    </p:anim>
                                  </p:childTnLst>
                                </p:cTn>
                              </p:par>
                            </p:childTnLst>
                          </p:cTn>
                        </p:par>
                        <p:par>
                          <p:cTn id="38" fill="hold">
                            <p:stCondLst>
                              <p:cond delay="34000"/>
                            </p:stCondLst>
                            <p:childTnLst>
                              <p:par>
                                <p:cTn id="39" presetID="1" presetClass="entr" presetSubtype="0" fill="hold" nodeType="afterEffect">
                                  <p:stCondLst>
                                    <p:cond delay="0"/>
                                  </p:stCondLst>
                                  <p:iterate type="lt">
                                    <p:tmAbs val="100"/>
                                  </p:iterate>
                                  <p:childTnLst>
                                    <p:set>
                                      <p:cBhvr>
                                        <p:cTn id="40" dur="1" fill="hold">
                                          <p:stCondLst>
                                            <p:cond delay="0"/>
                                          </p:stCondLst>
                                        </p:cTn>
                                        <p:tgtEl>
                                          <p:spTgt spid="21">
                                            <p:txEl>
                                              <p:pRg st="0" end="0"/>
                                            </p:txEl>
                                          </p:spTgt>
                                        </p:tgtEl>
                                        <p:attrNameLst>
                                          <p:attrName>style.visibility</p:attrName>
                                        </p:attrNameLst>
                                      </p:cBhvr>
                                      <p:to>
                                        <p:strVal val="visible"/>
                                      </p:to>
                                    </p:set>
                                  </p:childTnLst>
                                </p:cTn>
                              </p:par>
                              <p:par>
                                <p:cTn id="41" presetID="45"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0"/>
                                        <p:tgtEl>
                                          <p:spTgt spid="22"/>
                                        </p:tgtEl>
                                      </p:cBhvr>
                                    </p:animEffect>
                                    <p:anim calcmode="lin" valueType="num">
                                      <p:cBhvr>
                                        <p:cTn id="44" dur="10000" fill="hold"/>
                                        <p:tgtEl>
                                          <p:spTgt spid="22"/>
                                        </p:tgtEl>
                                        <p:attrNameLst>
                                          <p:attrName>ppt_w</p:attrName>
                                        </p:attrNameLst>
                                      </p:cBhvr>
                                      <p:tavLst>
                                        <p:tav tm="0" fmla="#ppt_w*sin(2.5*pi*$)">
                                          <p:val>
                                            <p:fltVal val="0"/>
                                          </p:val>
                                        </p:tav>
                                        <p:tav tm="100000">
                                          <p:val>
                                            <p:fltVal val="1"/>
                                          </p:val>
                                        </p:tav>
                                      </p:tavLst>
                                    </p:anim>
                                    <p:anim calcmode="lin" valueType="num">
                                      <p:cBhvr>
                                        <p:cTn id="45" dur="10000" fill="hold"/>
                                        <p:tgtEl>
                                          <p:spTgt spid="22"/>
                                        </p:tgtEl>
                                        <p:attrNameLst>
                                          <p:attrName>ppt_h</p:attrName>
                                        </p:attrNameLst>
                                      </p:cBhvr>
                                      <p:tavLst>
                                        <p:tav tm="0">
                                          <p:val>
                                            <p:strVal val="#ppt_h"/>
                                          </p:val>
                                        </p:tav>
                                        <p:tav tm="100000">
                                          <p:val>
                                            <p:strVal val="#ppt_h"/>
                                          </p:val>
                                        </p:tav>
                                      </p:tavLst>
                                    </p:anim>
                                  </p:childTnLst>
                                </p:cTn>
                              </p:par>
                            </p:childTnLst>
                          </p:cTn>
                        </p:par>
                        <p:par>
                          <p:cTn id="46" fill="hold">
                            <p:stCondLst>
                              <p:cond delay="44000"/>
                            </p:stCondLst>
                            <p:childTnLst>
                              <p:par>
                                <p:cTn id="47" presetID="1" presetClass="entr" presetSubtype="0" fill="hold" nodeType="afterEffect">
                                  <p:stCondLst>
                                    <p:cond delay="0"/>
                                  </p:stCondLst>
                                  <p:iterate type="lt">
                                    <p:tmAbs val="100"/>
                                  </p:iterate>
                                  <p:childTnLst>
                                    <p:set>
                                      <p:cBhvr>
                                        <p:cTn id="48" dur="1" fill="hold">
                                          <p:stCondLst>
                                            <p:cond delay="0"/>
                                          </p:stCondLst>
                                        </p:cTn>
                                        <p:tgtEl>
                                          <p:spTgt spid="24">
                                            <p:txEl>
                                              <p:pRg st="0" end="0"/>
                                            </p:txEl>
                                          </p:spTgt>
                                        </p:tgtEl>
                                        <p:attrNameLst>
                                          <p:attrName>style.visibility</p:attrName>
                                        </p:attrNameLst>
                                      </p:cBhvr>
                                      <p:to>
                                        <p:strVal val="visible"/>
                                      </p:to>
                                    </p:set>
                                  </p:childTnLst>
                                </p:cTn>
                              </p:par>
                              <p:par>
                                <p:cTn id="49" presetID="45"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0"/>
                                        <p:tgtEl>
                                          <p:spTgt spid="25"/>
                                        </p:tgtEl>
                                      </p:cBhvr>
                                    </p:animEffect>
                                    <p:anim calcmode="lin" valueType="num">
                                      <p:cBhvr>
                                        <p:cTn id="52" dur="10000" fill="hold"/>
                                        <p:tgtEl>
                                          <p:spTgt spid="25"/>
                                        </p:tgtEl>
                                        <p:attrNameLst>
                                          <p:attrName>ppt_w</p:attrName>
                                        </p:attrNameLst>
                                      </p:cBhvr>
                                      <p:tavLst>
                                        <p:tav tm="0" fmla="#ppt_w*sin(2.5*pi*$)">
                                          <p:val>
                                            <p:fltVal val="0"/>
                                          </p:val>
                                        </p:tav>
                                        <p:tav tm="100000">
                                          <p:val>
                                            <p:fltVal val="1"/>
                                          </p:val>
                                        </p:tav>
                                      </p:tavLst>
                                    </p:anim>
                                    <p:anim calcmode="lin" valueType="num">
                                      <p:cBhvr>
                                        <p:cTn id="53" dur="10000" fill="hold"/>
                                        <p:tgtEl>
                                          <p:spTgt spid="25"/>
                                        </p:tgtEl>
                                        <p:attrNameLst>
                                          <p:attrName>ppt_h</p:attrName>
                                        </p:attrNameLst>
                                      </p:cBhvr>
                                      <p:tavLst>
                                        <p:tav tm="0">
                                          <p:val>
                                            <p:strVal val="#ppt_h"/>
                                          </p:val>
                                        </p:tav>
                                        <p:tav tm="100000">
                                          <p:val>
                                            <p:strVal val="#ppt_h"/>
                                          </p:val>
                                        </p:tav>
                                      </p:tavLst>
                                    </p:anim>
                                  </p:childTnLst>
                                </p:cTn>
                              </p:par>
                            </p:childTnLst>
                          </p:cTn>
                        </p:par>
                        <p:par>
                          <p:cTn id="54" fill="hold">
                            <p:stCondLst>
                              <p:cond delay="54000"/>
                            </p:stCondLst>
                            <p:childTnLst>
                              <p:par>
                                <p:cTn id="55" presetID="1" presetClass="entr" presetSubtype="0" fill="hold" nodeType="afterEffect">
                                  <p:stCondLst>
                                    <p:cond delay="0"/>
                                  </p:stCondLst>
                                  <p:iterate type="lt">
                                    <p:tmAbs val="100"/>
                                  </p:iterate>
                                  <p:childTnLst>
                                    <p:set>
                                      <p:cBhvr>
                                        <p:cTn id="56" dur="1" fill="hold">
                                          <p:stCondLst>
                                            <p:cond delay="0"/>
                                          </p:stCondLst>
                                        </p:cTn>
                                        <p:tgtEl>
                                          <p:spTgt spid="27">
                                            <p:txEl>
                                              <p:pRg st="0" end="0"/>
                                            </p:txEl>
                                          </p:spTgt>
                                        </p:tgtEl>
                                        <p:attrNameLst>
                                          <p:attrName>style.visibility</p:attrName>
                                        </p:attrNameLst>
                                      </p:cBhvr>
                                      <p:to>
                                        <p:strVal val="visible"/>
                                      </p:to>
                                    </p:set>
                                  </p:childTnLst>
                                </p:cTn>
                              </p:par>
                              <p:par>
                                <p:cTn id="57" presetID="45"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10000"/>
                                        <p:tgtEl>
                                          <p:spTgt spid="28"/>
                                        </p:tgtEl>
                                      </p:cBhvr>
                                    </p:animEffect>
                                    <p:anim calcmode="lin" valueType="num">
                                      <p:cBhvr>
                                        <p:cTn id="60" dur="10000" fill="hold"/>
                                        <p:tgtEl>
                                          <p:spTgt spid="28"/>
                                        </p:tgtEl>
                                        <p:attrNameLst>
                                          <p:attrName>ppt_w</p:attrName>
                                        </p:attrNameLst>
                                      </p:cBhvr>
                                      <p:tavLst>
                                        <p:tav tm="0" fmla="#ppt_w*sin(2.5*pi*$)">
                                          <p:val>
                                            <p:fltVal val="0"/>
                                          </p:val>
                                        </p:tav>
                                        <p:tav tm="100000">
                                          <p:val>
                                            <p:fltVal val="1"/>
                                          </p:val>
                                        </p:tav>
                                      </p:tavLst>
                                    </p:anim>
                                    <p:anim calcmode="lin" valueType="num">
                                      <p:cBhvr>
                                        <p:cTn id="61" dur="10000" fill="hold"/>
                                        <p:tgtEl>
                                          <p:spTgt spid="28"/>
                                        </p:tgtEl>
                                        <p:attrNameLst>
                                          <p:attrName>ppt_h</p:attrName>
                                        </p:attrNameLst>
                                      </p:cBhvr>
                                      <p:tavLst>
                                        <p:tav tm="0">
                                          <p:val>
                                            <p:strVal val="#ppt_h"/>
                                          </p:val>
                                        </p:tav>
                                        <p:tav tm="100000">
                                          <p:val>
                                            <p:strVal val="#ppt_h"/>
                                          </p:val>
                                        </p:tav>
                                      </p:tavLst>
                                    </p:anim>
                                  </p:childTnLst>
                                </p:cTn>
                              </p:par>
                            </p:childTnLst>
                          </p:cTn>
                        </p:par>
                        <p:par>
                          <p:cTn id="62" fill="hold">
                            <p:stCondLst>
                              <p:cond delay="64000"/>
                            </p:stCondLst>
                            <p:childTnLst>
                              <p:par>
                                <p:cTn id="63" presetID="1" presetClass="entr" presetSubtype="0" fill="hold" nodeType="afterEffect">
                                  <p:stCondLst>
                                    <p:cond delay="0"/>
                                  </p:stCondLst>
                                  <p:iterate type="lt">
                                    <p:tmAbs val="100"/>
                                  </p:iterate>
                                  <p:childTnLst>
                                    <p:set>
                                      <p:cBhvr>
                                        <p:cTn id="64" dur="1" fill="hold">
                                          <p:stCondLst>
                                            <p:cond delay="0"/>
                                          </p:stCondLst>
                                        </p:cTn>
                                        <p:tgtEl>
                                          <p:spTgt spid="30">
                                            <p:txEl>
                                              <p:pRg st="0" end="0"/>
                                            </p:txEl>
                                          </p:spTgt>
                                        </p:tgtEl>
                                        <p:attrNameLst>
                                          <p:attrName>style.visibility</p:attrName>
                                        </p:attrNameLst>
                                      </p:cBhvr>
                                      <p:to>
                                        <p:strVal val="visible"/>
                                      </p:to>
                                    </p:set>
                                  </p:childTnLst>
                                </p:cTn>
                              </p:par>
                              <p:par>
                                <p:cTn id="65" presetID="45"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0"/>
                                        <p:tgtEl>
                                          <p:spTgt spid="31"/>
                                        </p:tgtEl>
                                      </p:cBhvr>
                                    </p:animEffect>
                                    <p:anim calcmode="lin" valueType="num">
                                      <p:cBhvr>
                                        <p:cTn id="68" dur="10000" fill="hold"/>
                                        <p:tgtEl>
                                          <p:spTgt spid="31"/>
                                        </p:tgtEl>
                                        <p:attrNameLst>
                                          <p:attrName>ppt_w</p:attrName>
                                        </p:attrNameLst>
                                      </p:cBhvr>
                                      <p:tavLst>
                                        <p:tav tm="0" fmla="#ppt_w*sin(2.5*pi*$)">
                                          <p:val>
                                            <p:fltVal val="0"/>
                                          </p:val>
                                        </p:tav>
                                        <p:tav tm="100000">
                                          <p:val>
                                            <p:fltVal val="1"/>
                                          </p:val>
                                        </p:tav>
                                      </p:tavLst>
                                    </p:anim>
                                    <p:anim calcmode="lin" valueType="num">
                                      <p:cBhvr>
                                        <p:cTn id="69" dur="10000" fill="hold"/>
                                        <p:tgtEl>
                                          <p:spTgt spid="31"/>
                                        </p:tgtEl>
                                        <p:attrNameLst>
                                          <p:attrName>ppt_h</p:attrName>
                                        </p:attrNameLst>
                                      </p:cBhvr>
                                      <p:tavLst>
                                        <p:tav tm="0">
                                          <p:val>
                                            <p:strVal val="#ppt_h"/>
                                          </p:val>
                                        </p:tav>
                                        <p:tav tm="100000">
                                          <p:val>
                                            <p:strVal val="#ppt_h"/>
                                          </p:val>
                                        </p:tav>
                                      </p:tavLst>
                                    </p:anim>
                                  </p:childTnLst>
                                </p:cTn>
                              </p:par>
                            </p:childTnLst>
                          </p:cTn>
                        </p:par>
                        <p:par>
                          <p:cTn id="70" fill="hold">
                            <p:stCondLst>
                              <p:cond delay="74000"/>
                            </p:stCondLst>
                            <p:childTnLst>
                              <p:par>
                                <p:cTn id="71" presetID="1" presetClass="entr" presetSubtype="0" fill="hold" nodeType="afterEffect">
                                  <p:stCondLst>
                                    <p:cond delay="0"/>
                                  </p:stCondLst>
                                  <p:iterate type="lt">
                                    <p:tmAbs val="100"/>
                                  </p:iterate>
                                  <p:childTnLst>
                                    <p:set>
                                      <p:cBhvr>
                                        <p:cTn id="72" dur="1" fill="hold">
                                          <p:stCondLst>
                                            <p:cond delay="0"/>
                                          </p:stCondLst>
                                        </p:cTn>
                                        <p:tgtEl>
                                          <p:spTgt spid="33">
                                            <p:txEl>
                                              <p:pRg st="0" end="0"/>
                                            </p:txEl>
                                          </p:spTgt>
                                        </p:tgtEl>
                                        <p:attrNameLst>
                                          <p:attrName>style.visibility</p:attrName>
                                        </p:attrNameLst>
                                      </p:cBhvr>
                                      <p:to>
                                        <p:strVal val="visible"/>
                                      </p:to>
                                    </p:set>
                                  </p:childTnLst>
                                </p:cTn>
                              </p:par>
                              <p:par>
                                <p:cTn id="73" presetID="45"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10000"/>
                                        <p:tgtEl>
                                          <p:spTgt spid="34"/>
                                        </p:tgtEl>
                                      </p:cBhvr>
                                    </p:animEffect>
                                    <p:anim calcmode="lin" valueType="num">
                                      <p:cBhvr>
                                        <p:cTn id="76" dur="10000" fill="hold"/>
                                        <p:tgtEl>
                                          <p:spTgt spid="34"/>
                                        </p:tgtEl>
                                        <p:attrNameLst>
                                          <p:attrName>ppt_w</p:attrName>
                                        </p:attrNameLst>
                                      </p:cBhvr>
                                      <p:tavLst>
                                        <p:tav tm="0" fmla="#ppt_w*sin(2.5*pi*$)">
                                          <p:val>
                                            <p:fltVal val="0"/>
                                          </p:val>
                                        </p:tav>
                                        <p:tav tm="100000">
                                          <p:val>
                                            <p:fltVal val="1"/>
                                          </p:val>
                                        </p:tav>
                                      </p:tavLst>
                                    </p:anim>
                                    <p:anim calcmode="lin" valueType="num">
                                      <p:cBhvr>
                                        <p:cTn id="77" dur="100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16" grpId="0" animBg="1"/>
      <p:bldP spid="19" grpId="0" animBg="1"/>
      <p:bldP spid="22" grpId="0" animBg="1"/>
      <p:bldP spid="25" grpId="0" animBg="1"/>
      <p:bldP spid="28" grpId="0" animBg="1"/>
      <p:bldP spid="31"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a:extLst>
              <a:ext uri="{FF2B5EF4-FFF2-40B4-BE49-F238E27FC236}">
                <a16:creationId xmlns:a16="http://schemas.microsoft.com/office/drawing/2014/main" id="{292240BF-DAEF-9372-A38D-78F3509B05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6A4615F-34DF-5873-C0C5-667234FB13B9}"/>
              </a:ext>
            </a:extLst>
          </p:cNvPr>
          <p:cNvSpPr/>
          <p:nvPr/>
        </p:nvSpPr>
        <p:spPr>
          <a:xfrm>
            <a:off x="3492961" y="251976"/>
            <a:ext cx="5307677" cy="922713"/>
          </a:xfrm>
          <a:prstGeom prst="round2DiagRect">
            <a:avLst/>
          </a:prstGeom>
          <a:gradFill>
            <a:gsLst>
              <a:gs pos="0">
                <a:schemeClr val="tx1"/>
              </a:gs>
              <a:gs pos="100000">
                <a:schemeClr val="tx1">
                  <a:lumMod val="75000"/>
                </a:schemeClr>
              </a:gs>
            </a:gsLst>
            <a:lin ang="6120000" scaled="1"/>
          </a:gradFill>
          <a:effectLst>
            <a:glow rad="101600">
              <a:schemeClr val="accent3">
                <a:satMod val="175000"/>
                <a:alpha val="40000"/>
              </a:schemeClr>
            </a:glow>
            <a:outerShdw blurRad="76200" dist="12700" dir="2700000" sy="-23000" kx="-800400" algn="bl" rotWithShape="0">
              <a:prstClr val="black">
                <a:alpha val="2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rtl="1"/>
            <a:r>
              <a:rPr lang="ar-EG" dirty="0">
                <a:solidFill>
                  <a:srgbClr val="00B050"/>
                </a:solidFill>
              </a:rPr>
              <a:t>ما </a:t>
            </a:r>
            <a:r>
              <a:rPr lang="ar-EG" dirty="0">
                <a:solidFill>
                  <a:srgbClr val="FF0000"/>
                </a:solidFill>
              </a:rPr>
              <a:t>السلع</a:t>
            </a:r>
            <a:r>
              <a:rPr lang="ar-EG" dirty="0">
                <a:solidFill>
                  <a:srgbClr val="00B050"/>
                </a:solidFill>
              </a:rPr>
              <a:t> الأكثر تداولا فى العالم ؟ </a:t>
            </a:r>
            <a:endParaRPr lang="en-US" sz="1600" dirty="0">
              <a:solidFill>
                <a:srgbClr val="00B050"/>
              </a:solidFill>
            </a:endParaRPr>
          </a:p>
        </p:txBody>
      </p:sp>
      <p:sp>
        <p:nvSpPr>
          <p:cNvPr id="6" name="Explosion: 8 Points 5">
            <a:extLst>
              <a:ext uri="{FF2B5EF4-FFF2-40B4-BE49-F238E27FC236}">
                <a16:creationId xmlns:a16="http://schemas.microsoft.com/office/drawing/2014/main" id="{B40A36E8-6D24-6829-722E-1BCB31F2E8ED}"/>
              </a:ext>
            </a:extLst>
          </p:cNvPr>
          <p:cNvSpPr/>
          <p:nvPr/>
        </p:nvSpPr>
        <p:spPr>
          <a:xfrm>
            <a:off x="8539380" y="90955"/>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8DA18075-7E03-B436-246A-7A22E35D3F50}"/>
              </a:ext>
            </a:extLst>
          </p:cNvPr>
          <p:cNvSpPr>
            <a:spLocks noGrp="1"/>
          </p:cNvSpPr>
          <p:nvPr>
            <p:ph type="sldNum" sz="quarter" idx="12"/>
          </p:nvPr>
        </p:nvSpPr>
        <p:spPr>
          <a:xfrm>
            <a:off x="10363200" y="5899630"/>
            <a:ext cx="1142245" cy="669925"/>
          </a:xfrm>
        </p:spPr>
        <p:txBody>
          <a:bodyPr/>
          <a:lstStyle/>
          <a:p>
            <a:r>
              <a:rPr lang="ar-EG" sz="6000" dirty="0">
                <a:solidFill>
                  <a:schemeClr val="tx1"/>
                </a:solidFill>
              </a:rPr>
              <a:t>10</a:t>
            </a:r>
            <a:endParaRPr lang="en-US" sz="6000" dirty="0">
              <a:solidFill>
                <a:schemeClr val="tx1"/>
              </a:solidFill>
            </a:endParaRPr>
          </a:p>
        </p:txBody>
      </p:sp>
      <p:sp>
        <p:nvSpPr>
          <p:cNvPr id="9" name="Rectangle: Diagonal Corners Rounded 8">
            <a:extLst>
              <a:ext uri="{FF2B5EF4-FFF2-40B4-BE49-F238E27FC236}">
                <a16:creationId xmlns:a16="http://schemas.microsoft.com/office/drawing/2014/main" id="{E090905C-A8F8-9020-477E-2CA71FE514A3}"/>
              </a:ext>
            </a:extLst>
          </p:cNvPr>
          <p:cNvSpPr/>
          <p:nvPr/>
        </p:nvSpPr>
        <p:spPr>
          <a:xfrm>
            <a:off x="9851780" y="1471504"/>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8CB17454-838A-C0BB-ACC0-9860F50D77EB}"/>
              </a:ext>
            </a:extLst>
          </p:cNvPr>
          <p:cNvSpPr txBox="1"/>
          <p:nvPr/>
        </p:nvSpPr>
        <p:spPr>
          <a:xfrm>
            <a:off x="9982409" y="1967893"/>
            <a:ext cx="1903340" cy="677108"/>
          </a:xfrm>
          <a:prstGeom prst="rect">
            <a:avLst/>
          </a:prstGeom>
          <a:noFill/>
        </p:spPr>
        <p:txBody>
          <a:bodyPr wrap="square" rtlCol="0">
            <a:spAutoFit/>
          </a:bodyPr>
          <a:lstStyle/>
          <a:p>
            <a:r>
              <a:rPr lang="ar-EG" dirty="0">
                <a:solidFill>
                  <a:srgbClr val="FF0000"/>
                </a:solidFill>
              </a:rPr>
              <a:t>النفط البريطانى</a:t>
            </a:r>
            <a:endParaRPr lang="en-US" dirty="0">
              <a:solidFill>
                <a:srgbClr val="FF0000"/>
              </a:solidFill>
            </a:endParaRPr>
          </a:p>
          <a:p>
            <a:endParaRPr lang="en-US" sz="2000" dirty="0">
              <a:solidFill>
                <a:srgbClr val="FF0000"/>
              </a:solidFill>
            </a:endParaRPr>
          </a:p>
        </p:txBody>
      </p:sp>
      <p:sp>
        <p:nvSpPr>
          <p:cNvPr id="2" name="Explosion: 8 Points 1">
            <a:extLst>
              <a:ext uri="{FF2B5EF4-FFF2-40B4-BE49-F238E27FC236}">
                <a16:creationId xmlns:a16="http://schemas.microsoft.com/office/drawing/2014/main" id="{A70690BF-4843-3759-DB72-4464D0292639}"/>
              </a:ext>
            </a:extLst>
          </p:cNvPr>
          <p:cNvSpPr/>
          <p:nvPr/>
        </p:nvSpPr>
        <p:spPr>
          <a:xfrm>
            <a:off x="11493863" y="1303228"/>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Diagonal Corners Rounded 6">
            <a:extLst>
              <a:ext uri="{FF2B5EF4-FFF2-40B4-BE49-F238E27FC236}">
                <a16:creationId xmlns:a16="http://schemas.microsoft.com/office/drawing/2014/main" id="{EDDA58DB-6852-3CB4-25EE-6EC5AA3EFAB8}"/>
              </a:ext>
            </a:extLst>
          </p:cNvPr>
          <p:cNvSpPr/>
          <p:nvPr/>
        </p:nvSpPr>
        <p:spPr>
          <a:xfrm>
            <a:off x="7322086" y="1553565"/>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a:extLst>
              <a:ext uri="{FF2B5EF4-FFF2-40B4-BE49-F238E27FC236}">
                <a16:creationId xmlns:a16="http://schemas.microsoft.com/office/drawing/2014/main" id="{37FDCECD-86DA-2DCD-4B2B-1EDFF820BB13}"/>
              </a:ext>
            </a:extLst>
          </p:cNvPr>
          <p:cNvSpPr txBox="1"/>
          <p:nvPr/>
        </p:nvSpPr>
        <p:spPr>
          <a:xfrm>
            <a:off x="7435531" y="2041533"/>
            <a:ext cx="1669671" cy="677108"/>
          </a:xfrm>
          <a:prstGeom prst="rect">
            <a:avLst/>
          </a:prstGeom>
          <a:noFill/>
        </p:spPr>
        <p:txBody>
          <a:bodyPr wrap="square" rtlCol="0">
            <a:spAutoFit/>
          </a:bodyPr>
          <a:lstStyle/>
          <a:p>
            <a:pPr algn="ctr"/>
            <a:r>
              <a:rPr lang="ar-EG" dirty="0">
                <a:solidFill>
                  <a:srgbClr val="FF0000"/>
                </a:solidFill>
              </a:rPr>
              <a:t>النفط الأمريكى</a:t>
            </a:r>
            <a:endParaRPr lang="en-US" dirty="0">
              <a:solidFill>
                <a:srgbClr val="FF0000"/>
              </a:solidFill>
            </a:endParaRPr>
          </a:p>
          <a:p>
            <a:pPr algn="ctr"/>
            <a:endParaRPr lang="en-US" sz="2000" dirty="0">
              <a:solidFill>
                <a:srgbClr val="FF0000"/>
              </a:solidFill>
            </a:endParaRPr>
          </a:p>
        </p:txBody>
      </p:sp>
      <p:sp>
        <p:nvSpPr>
          <p:cNvPr id="16" name="Explosion: 8 Points 15">
            <a:extLst>
              <a:ext uri="{FF2B5EF4-FFF2-40B4-BE49-F238E27FC236}">
                <a16:creationId xmlns:a16="http://schemas.microsoft.com/office/drawing/2014/main" id="{4CBFCF15-B25F-BC1D-6903-9417D3C6F767}"/>
              </a:ext>
            </a:extLst>
          </p:cNvPr>
          <p:cNvSpPr/>
          <p:nvPr/>
        </p:nvSpPr>
        <p:spPr>
          <a:xfrm>
            <a:off x="8964169" y="1385289"/>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ectangle: Diagonal Corners Rounded 16">
            <a:extLst>
              <a:ext uri="{FF2B5EF4-FFF2-40B4-BE49-F238E27FC236}">
                <a16:creationId xmlns:a16="http://schemas.microsoft.com/office/drawing/2014/main" id="{A24DD3C5-EE52-B344-08D1-18BCD71A3704}"/>
              </a:ext>
            </a:extLst>
          </p:cNvPr>
          <p:cNvSpPr/>
          <p:nvPr/>
        </p:nvSpPr>
        <p:spPr>
          <a:xfrm>
            <a:off x="4792392" y="1591160"/>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a:extLst>
              <a:ext uri="{FF2B5EF4-FFF2-40B4-BE49-F238E27FC236}">
                <a16:creationId xmlns:a16="http://schemas.microsoft.com/office/drawing/2014/main" id="{765BE0A6-B3C3-CCA5-8461-8C2CF07821DD}"/>
              </a:ext>
            </a:extLst>
          </p:cNvPr>
          <p:cNvSpPr txBox="1"/>
          <p:nvPr/>
        </p:nvSpPr>
        <p:spPr>
          <a:xfrm>
            <a:off x="4105343" y="2034694"/>
            <a:ext cx="3170919" cy="369332"/>
          </a:xfrm>
          <a:prstGeom prst="rect">
            <a:avLst/>
          </a:prstGeom>
          <a:noFill/>
        </p:spPr>
        <p:txBody>
          <a:bodyPr wrap="square" rtlCol="0">
            <a:spAutoFit/>
          </a:bodyPr>
          <a:lstStyle/>
          <a:p>
            <a:pPr algn="ctr"/>
            <a:r>
              <a:rPr lang="ar-EG" dirty="0">
                <a:solidFill>
                  <a:srgbClr val="FF0000"/>
                </a:solidFill>
              </a:rPr>
              <a:t>الأسهم</a:t>
            </a:r>
            <a:endParaRPr lang="en-US" sz="2000" dirty="0">
              <a:solidFill>
                <a:srgbClr val="FF0000"/>
              </a:solidFill>
            </a:endParaRPr>
          </a:p>
        </p:txBody>
      </p:sp>
      <p:sp>
        <p:nvSpPr>
          <p:cNvPr id="19" name="Explosion: 8 Points 18">
            <a:extLst>
              <a:ext uri="{FF2B5EF4-FFF2-40B4-BE49-F238E27FC236}">
                <a16:creationId xmlns:a16="http://schemas.microsoft.com/office/drawing/2014/main" id="{31B15DA4-C218-D246-126C-E17ADA853C2E}"/>
              </a:ext>
            </a:extLst>
          </p:cNvPr>
          <p:cNvSpPr/>
          <p:nvPr/>
        </p:nvSpPr>
        <p:spPr>
          <a:xfrm>
            <a:off x="6434475" y="1422884"/>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ectangle: Diagonal Corners Rounded 19">
            <a:extLst>
              <a:ext uri="{FF2B5EF4-FFF2-40B4-BE49-F238E27FC236}">
                <a16:creationId xmlns:a16="http://schemas.microsoft.com/office/drawing/2014/main" id="{892B3DAB-96DC-3E4D-7372-4254EFC8DE76}"/>
              </a:ext>
            </a:extLst>
          </p:cNvPr>
          <p:cNvSpPr/>
          <p:nvPr/>
        </p:nvSpPr>
        <p:spPr>
          <a:xfrm>
            <a:off x="802223" y="1436150"/>
            <a:ext cx="3662900" cy="1537551"/>
          </a:xfrm>
          <a:custGeom>
            <a:avLst/>
            <a:gdLst>
              <a:gd name="connsiteX0" fmla="*/ 256264 w 3662900"/>
              <a:gd name="connsiteY0" fmla="*/ 0 h 1537551"/>
              <a:gd name="connsiteX1" fmla="*/ 824037 w 3662900"/>
              <a:gd name="connsiteY1" fmla="*/ 0 h 1537551"/>
              <a:gd name="connsiteX2" fmla="*/ 1323677 w 3662900"/>
              <a:gd name="connsiteY2" fmla="*/ 0 h 1537551"/>
              <a:gd name="connsiteX3" fmla="*/ 1925516 w 3662900"/>
              <a:gd name="connsiteY3" fmla="*/ 0 h 1537551"/>
              <a:gd name="connsiteX4" fmla="*/ 2459222 w 3662900"/>
              <a:gd name="connsiteY4" fmla="*/ 0 h 1537551"/>
              <a:gd name="connsiteX5" fmla="*/ 2958862 w 3662900"/>
              <a:gd name="connsiteY5" fmla="*/ 0 h 1537551"/>
              <a:gd name="connsiteX6" fmla="*/ 3662900 w 3662900"/>
              <a:gd name="connsiteY6" fmla="*/ 0 h 1537551"/>
              <a:gd name="connsiteX7" fmla="*/ 3662900 w 3662900"/>
              <a:gd name="connsiteY7" fmla="*/ 0 h 1537551"/>
              <a:gd name="connsiteX8" fmla="*/ 3662900 w 3662900"/>
              <a:gd name="connsiteY8" fmla="*/ 427096 h 1537551"/>
              <a:gd name="connsiteX9" fmla="*/ 3662900 w 3662900"/>
              <a:gd name="connsiteY9" fmla="*/ 854191 h 1537551"/>
              <a:gd name="connsiteX10" fmla="*/ 3662900 w 3662900"/>
              <a:gd name="connsiteY10" fmla="*/ 1281287 h 1537551"/>
              <a:gd name="connsiteX11" fmla="*/ 3406636 w 3662900"/>
              <a:gd name="connsiteY11" fmla="*/ 1537551 h 1537551"/>
              <a:gd name="connsiteX12" fmla="*/ 2838863 w 3662900"/>
              <a:gd name="connsiteY12" fmla="*/ 1537551 h 1537551"/>
              <a:gd name="connsiteX13" fmla="*/ 2271091 w 3662900"/>
              <a:gd name="connsiteY13" fmla="*/ 1537551 h 1537551"/>
              <a:gd name="connsiteX14" fmla="*/ 1703318 w 3662900"/>
              <a:gd name="connsiteY14" fmla="*/ 1537551 h 1537551"/>
              <a:gd name="connsiteX15" fmla="*/ 1101479 w 3662900"/>
              <a:gd name="connsiteY15" fmla="*/ 1537551 h 1537551"/>
              <a:gd name="connsiteX16" fmla="*/ 567773 w 3662900"/>
              <a:gd name="connsiteY16" fmla="*/ 1537551 h 1537551"/>
              <a:gd name="connsiteX17" fmla="*/ 0 w 3662900"/>
              <a:gd name="connsiteY17" fmla="*/ 1537551 h 1537551"/>
              <a:gd name="connsiteX18" fmla="*/ 0 w 3662900"/>
              <a:gd name="connsiteY18" fmla="*/ 1537551 h 1537551"/>
              <a:gd name="connsiteX19" fmla="*/ 0 w 3662900"/>
              <a:gd name="connsiteY19" fmla="*/ 1097642 h 1537551"/>
              <a:gd name="connsiteX20" fmla="*/ 0 w 3662900"/>
              <a:gd name="connsiteY20" fmla="*/ 683360 h 1537551"/>
              <a:gd name="connsiteX21" fmla="*/ 0 w 3662900"/>
              <a:gd name="connsiteY21" fmla="*/ 256264 h 1537551"/>
              <a:gd name="connsiteX22" fmla="*/ 256264 w 3662900"/>
              <a:gd name="connsiteY22"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62900" h="1537551" fill="none" extrusionOk="0">
                <a:moveTo>
                  <a:pt x="256264" y="0"/>
                </a:moveTo>
                <a:cubicBezTo>
                  <a:pt x="374064" y="-60471"/>
                  <a:pt x="545144" y="42924"/>
                  <a:pt x="824037" y="0"/>
                </a:cubicBezTo>
                <a:cubicBezTo>
                  <a:pt x="1102930" y="-42924"/>
                  <a:pt x="1161562" y="46111"/>
                  <a:pt x="1323677" y="0"/>
                </a:cubicBezTo>
                <a:cubicBezTo>
                  <a:pt x="1485792" y="-46111"/>
                  <a:pt x="1650200" y="60710"/>
                  <a:pt x="1925516" y="0"/>
                </a:cubicBezTo>
                <a:cubicBezTo>
                  <a:pt x="2200832" y="-60710"/>
                  <a:pt x="2197279" y="44460"/>
                  <a:pt x="2459222" y="0"/>
                </a:cubicBezTo>
                <a:cubicBezTo>
                  <a:pt x="2721165" y="-44460"/>
                  <a:pt x="2852789" y="49775"/>
                  <a:pt x="2958862" y="0"/>
                </a:cubicBezTo>
                <a:cubicBezTo>
                  <a:pt x="3064935" y="-49775"/>
                  <a:pt x="3518610" y="79346"/>
                  <a:pt x="3662900" y="0"/>
                </a:cubicBezTo>
                <a:lnTo>
                  <a:pt x="3662900" y="0"/>
                </a:lnTo>
                <a:cubicBezTo>
                  <a:pt x="3695355" y="201214"/>
                  <a:pt x="3648870" y="277173"/>
                  <a:pt x="3662900" y="427096"/>
                </a:cubicBezTo>
                <a:cubicBezTo>
                  <a:pt x="3676930" y="577019"/>
                  <a:pt x="3614610" y="652498"/>
                  <a:pt x="3662900" y="854191"/>
                </a:cubicBezTo>
                <a:cubicBezTo>
                  <a:pt x="3711190" y="1055885"/>
                  <a:pt x="3612683" y="1069709"/>
                  <a:pt x="3662900" y="1281287"/>
                </a:cubicBezTo>
                <a:cubicBezTo>
                  <a:pt x="3664773" y="1387251"/>
                  <a:pt x="3554062" y="1516858"/>
                  <a:pt x="3406636" y="1537551"/>
                </a:cubicBezTo>
                <a:cubicBezTo>
                  <a:pt x="3163553" y="1542819"/>
                  <a:pt x="3086135" y="1527449"/>
                  <a:pt x="2838863" y="1537551"/>
                </a:cubicBezTo>
                <a:cubicBezTo>
                  <a:pt x="2591591" y="1547653"/>
                  <a:pt x="2524024" y="1519878"/>
                  <a:pt x="2271091" y="1537551"/>
                </a:cubicBezTo>
                <a:cubicBezTo>
                  <a:pt x="2018158" y="1555224"/>
                  <a:pt x="1860908" y="1480407"/>
                  <a:pt x="1703318" y="1537551"/>
                </a:cubicBezTo>
                <a:cubicBezTo>
                  <a:pt x="1545728" y="1594695"/>
                  <a:pt x="1390317" y="1472244"/>
                  <a:pt x="1101479" y="1537551"/>
                </a:cubicBezTo>
                <a:cubicBezTo>
                  <a:pt x="812641" y="1602858"/>
                  <a:pt x="758433" y="1529926"/>
                  <a:pt x="567773" y="1537551"/>
                </a:cubicBezTo>
                <a:cubicBezTo>
                  <a:pt x="377113" y="1545176"/>
                  <a:pt x="274157" y="1481202"/>
                  <a:pt x="0" y="1537551"/>
                </a:cubicBezTo>
                <a:lnTo>
                  <a:pt x="0" y="1537551"/>
                </a:lnTo>
                <a:cubicBezTo>
                  <a:pt x="-44599" y="1332943"/>
                  <a:pt x="21023" y="1286162"/>
                  <a:pt x="0" y="1097642"/>
                </a:cubicBezTo>
                <a:cubicBezTo>
                  <a:pt x="-21023" y="909122"/>
                  <a:pt x="48411" y="795109"/>
                  <a:pt x="0" y="683360"/>
                </a:cubicBezTo>
                <a:cubicBezTo>
                  <a:pt x="-48411" y="571611"/>
                  <a:pt x="12944" y="463520"/>
                  <a:pt x="0" y="256264"/>
                </a:cubicBezTo>
                <a:cubicBezTo>
                  <a:pt x="-5524" y="103490"/>
                  <a:pt x="125287" y="4309"/>
                  <a:pt x="256264" y="0"/>
                </a:cubicBezTo>
                <a:close/>
              </a:path>
              <a:path w="3662900" h="1537551" stroke="0" extrusionOk="0">
                <a:moveTo>
                  <a:pt x="256264" y="0"/>
                </a:moveTo>
                <a:cubicBezTo>
                  <a:pt x="526483" y="-61446"/>
                  <a:pt x="674077" y="27174"/>
                  <a:pt x="892169" y="0"/>
                </a:cubicBezTo>
                <a:cubicBezTo>
                  <a:pt x="1110262" y="-27174"/>
                  <a:pt x="1134457" y="42916"/>
                  <a:pt x="1357743" y="0"/>
                </a:cubicBezTo>
                <a:cubicBezTo>
                  <a:pt x="1581029" y="-42916"/>
                  <a:pt x="1774218" y="25239"/>
                  <a:pt x="1993648" y="0"/>
                </a:cubicBezTo>
                <a:cubicBezTo>
                  <a:pt x="2213078" y="-25239"/>
                  <a:pt x="2501736" y="64888"/>
                  <a:pt x="2629554" y="0"/>
                </a:cubicBezTo>
                <a:cubicBezTo>
                  <a:pt x="2757372" y="-64888"/>
                  <a:pt x="3339774" y="95967"/>
                  <a:pt x="3662900" y="0"/>
                </a:cubicBezTo>
                <a:lnTo>
                  <a:pt x="3662900" y="0"/>
                </a:lnTo>
                <a:cubicBezTo>
                  <a:pt x="3695647" y="108917"/>
                  <a:pt x="3638852" y="250609"/>
                  <a:pt x="3662900" y="439909"/>
                </a:cubicBezTo>
                <a:cubicBezTo>
                  <a:pt x="3686948" y="629209"/>
                  <a:pt x="3614642" y="770090"/>
                  <a:pt x="3662900" y="892630"/>
                </a:cubicBezTo>
                <a:cubicBezTo>
                  <a:pt x="3711158" y="1015170"/>
                  <a:pt x="3645250" y="1088583"/>
                  <a:pt x="3662900" y="1281287"/>
                </a:cubicBezTo>
                <a:cubicBezTo>
                  <a:pt x="3681504" y="1440915"/>
                  <a:pt x="3556172" y="1499050"/>
                  <a:pt x="3406636" y="1537551"/>
                </a:cubicBezTo>
                <a:cubicBezTo>
                  <a:pt x="3227077" y="1576009"/>
                  <a:pt x="3115224" y="1529401"/>
                  <a:pt x="2941062" y="1537551"/>
                </a:cubicBezTo>
                <a:cubicBezTo>
                  <a:pt x="2766900" y="1545701"/>
                  <a:pt x="2528179" y="1489376"/>
                  <a:pt x="2407356" y="1537551"/>
                </a:cubicBezTo>
                <a:cubicBezTo>
                  <a:pt x="2286533" y="1585726"/>
                  <a:pt x="1977638" y="1478642"/>
                  <a:pt x="1839583" y="1537551"/>
                </a:cubicBezTo>
                <a:cubicBezTo>
                  <a:pt x="1701528" y="1596460"/>
                  <a:pt x="1397913" y="1519215"/>
                  <a:pt x="1237744" y="1537551"/>
                </a:cubicBezTo>
                <a:cubicBezTo>
                  <a:pt x="1077575" y="1555887"/>
                  <a:pt x="914835" y="1519059"/>
                  <a:pt x="635905" y="1537551"/>
                </a:cubicBezTo>
                <a:cubicBezTo>
                  <a:pt x="356975" y="1556043"/>
                  <a:pt x="248972" y="1478247"/>
                  <a:pt x="0" y="1537551"/>
                </a:cubicBezTo>
                <a:lnTo>
                  <a:pt x="0" y="1537551"/>
                </a:lnTo>
                <a:cubicBezTo>
                  <a:pt x="-7961" y="1397557"/>
                  <a:pt x="49517" y="1300950"/>
                  <a:pt x="0" y="1084830"/>
                </a:cubicBezTo>
                <a:cubicBezTo>
                  <a:pt x="-49517" y="868710"/>
                  <a:pt x="5482" y="847542"/>
                  <a:pt x="0" y="632108"/>
                </a:cubicBezTo>
                <a:cubicBezTo>
                  <a:pt x="-5482" y="416674"/>
                  <a:pt x="17183" y="373978"/>
                  <a:pt x="0" y="256264"/>
                </a:cubicBezTo>
                <a:cubicBezTo>
                  <a:pt x="-19952" y="111781"/>
                  <a:pt x="112194" y="22808"/>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a:extLst>
              <a:ext uri="{FF2B5EF4-FFF2-40B4-BE49-F238E27FC236}">
                <a16:creationId xmlns:a16="http://schemas.microsoft.com/office/drawing/2014/main" id="{F58B74E0-23BD-3CDA-E271-41423B744B6C}"/>
              </a:ext>
            </a:extLst>
          </p:cNvPr>
          <p:cNvSpPr txBox="1"/>
          <p:nvPr/>
        </p:nvSpPr>
        <p:spPr>
          <a:xfrm>
            <a:off x="1061940" y="1967893"/>
            <a:ext cx="3104098" cy="646331"/>
          </a:xfrm>
          <a:prstGeom prst="rect">
            <a:avLst/>
          </a:prstGeom>
          <a:noFill/>
        </p:spPr>
        <p:txBody>
          <a:bodyPr wrap="square" rtlCol="0">
            <a:spAutoFit/>
          </a:bodyPr>
          <a:lstStyle/>
          <a:p>
            <a:pPr lvl="0" algn="ctr" rtl="1"/>
            <a:r>
              <a:rPr lang="ar-EG" dirty="0">
                <a:solidFill>
                  <a:srgbClr val="FF0000"/>
                </a:solidFill>
              </a:rPr>
              <a:t>سلع المعادن الثمينة والصناعية : الحديد</a:t>
            </a:r>
            <a:r>
              <a:rPr lang="en-US" dirty="0">
                <a:solidFill>
                  <a:srgbClr val="FF0000"/>
                </a:solidFill>
              </a:rPr>
              <a:t> Steal </a:t>
            </a:r>
          </a:p>
        </p:txBody>
      </p:sp>
      <p:sp>
        <p:nvSpPr>
          <p:cNvPr id="22" name="Explosion: 8 Points 21">
            <a:extLst>
              <a:ext uri="{FF2B5EF4-FFF2-40B4-BE49-F238E27FC236}">
                <a16:creationId xmlns:a16="http://schemas.microsoft.com/office/drawing/2014/main" id="{938F985A-D0E6-5E89-5EA7-834CBA85367F}"/>
              </a:ext>
            </a:extLst>
          </p:cNvPr>
          <p:cNvSpPr/>
          <p:nvPr/>
        </p:nvSpPr>
        <p:spPr>
          <a:xfrm>
            <a:off x="4147409" y="1198653"/>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Rectangle: Diagonal Corners Rounded 22">
            <a:extLst>
              <a:ext uri="{FF2B5EF4-FFF2-40B4-BE49-F238E27FC236}">
                <a16:creationId xmlns:a16="http://schemas.microsoft.com/office/drawing/2014/main" id="{FDA97DF1-1922-F180-0CB7-2A1D40339790}"/>
              </a:ext>
            </a:extLst>
          </p:cNvPr>
          <p:cNvSpPr/>
          <p:nvPr/>
        </p:nvSpPr>
        <p:spPr>
          <a:xfrm>
            <a:off x="9809428" y="3560033"/>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a:extLst>
              <a:ext uri="{FF2B5EF4-FFF2-40B4-BE49-F238E27FC236}">
                <a16:creationId xmlns:a16="http://schemas.microsoft.com/office/drawing/2014/main" id="{D73238C4-73CD-820A-3B68-C170AAB89BE2}"/>
              </a:ext>
            </a:extLst>
          </p:cNvPr>
          <p:cNvSpPr txBox="1"/>
          <p:nvPr/>
        </p:nvSpPr>
        <p:spPr>
          <a:xfrm>
            <a:off x="10246094" y="4067381"/>
            <a:ext cx="968494" cy="677108"/>
          </a:xfrm>
          <a:prstGeom prst="rect">
            <a:avLst/>
          </a:prstGeom>
          <a:noFill/>
        </p:spPr>
        <p:txBody>
          <a:bodyPr wrap="square" rtlCol="0">
            <a:spAutoFit/>
          </a:bodyPr>
          <a:lstStyle/>
          <a:p>
            <a:r>
              <a:rPr lang="ar-EG" dirty="0">
                <a:solidFill>
                  <a:srgbClr val="FF0000"/>
                </a:solidFill>
              </a:rPr>
              <a:t>النحاس</a:t>
            </a:r>
            <a:endParaRPr lang="en-US" dirty="0">
              <a:solidFill>
                <a:srgbClr val="FF0000"/>
              </a:solidFill>
            </a:endParaRPr>
          </a:p>
          <a:p>
            <a:endParaRPr lang="en-US" sz="2000" dirty="0">
              <a:solidFill>
                <a:srgbClr val="FF0000"/>
              </a:solidFill>
            </a:endParaRPr>
          </a:p>
        </p:txBody>
      </p:sp>
      <p:sp>
        <p:nvSpPr>
          <p:cNvPr id="25" name="Explosion: 8 Points 24">
            <a:extLst>
              <a:ext uri="{FF2B5EF4-FFF2-40B4-BE49-F238E27FC236}">
                <a16:creationId xmlns:a16="http://schemas.microsoft.com/office/drawing/2014/main" id="{CA3614D5-1F09-6AE4-A831-2D8348EE4547}"/>
              </a:ext>
            </a:extLst>
          </p:cNvPr>
          <p:cNvSpPr/>
          <p:nvPr/>
        </p:nvSpPr>
        <p:spPr>
          <a:xfrm>
            <a:off x="11451511" y="3431550"/>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ectangle: Diagonal Corners Rounded 25">
            <a:extLst>
              <a:ext uri="{FF2B5EF4-FFF2-40B4-BE49-F238E27FC236}">
                <a16:creationId xmlns:a16="http://schemas.microsoft.com/office/drawing/2014/main" id="{B31E7BA2-ED22-C3D5-AFA9-9F3577071E61}"/>
              </a:ext>
            </a:extLst>
          </p:cNvPr>
          <p:cNvSpPr/>
          <p:nvPr/>
        </p:nvSpPr>
        <p:spPr>
          <a:xfrm>
            <a:off x="6475130" y="3507587"/>
            <a:ext cx="2591180" cy="1537551"/>
          </a:xfrm>
          <a:custGeom>
            <a:avLst/>
            <a:gdLst>
              <a:gd name="connsiteX0" fmla="*/ 256264 w 2591180"/>
              <a:gd name="connsiteY0" fmla="*/ 0 h 1537551"/>
              <a:gd name="connsiteX1" fmla="*/ 863342 w 2591180"/>
              <a:gd name="connsiteY1" fmla="*/ 0 h 1537551"/>
              <a:gd name="connsiteX2" fmla="*/ 1493769 w 2591180"/>
              <a:gd name="connsiteY2" fmla="*/ 0 h 1537551"/>
              <a:gd name="connsiteX3" fmla="*/ 2591180 w 2591180"/>
              <a:gd name="connsiteY3" fmla="*/ 0 h 1537551"/>
              <a:gd name="connsiteX4" fmla="*/ 2591180 w 2591180"/>
              <a:gd name="connsiteY4" fmla="*/ 0 h 1537551"/>
              <a:gd name="connsiteX5" fmla="*/ 2591180 w 2591180"/>
              <a:gd name="connsiteY5" fmla="*/ 414283 h 1537551"/>
              <a:gd name="connsiteX6" fmla="*/ 2591180 w 2591180"/>
              <a:gd name="connsiteY6" fmla="*/ 802940 h 1537551"/>
              <a:gd name="connsiteX7" fmla="*/ 2591180 w 2591180"/>
              <a:gd name="connsiteY7" fmla="*/ 1281287 h 1537551"/>
              <a:gd name="connsiteX8" fmla="*/ 2334916 w 2591180"/>
              <a:gd name="connsiteY8" fmla="*/ 1537551 h 1537551"/>
              <a:gd name="connsiteX9" fmla="*/ 1774536 w 2591180"/>
              <a:gd name="connsiteY9" fmla="*/ 1537551 h 1537551"/>
              <a:gd name="connsiteX10" fmla="*/ 1237505 w 2591180"/>
              <a:gd name="connsiteY10" fmla="*/ 1537551 h 1537551"/>
              <a:gd name="connsiteX11" fmla="*/ 653776 w 2591180"/>
              <a:gd name="connsiteY11" fmla="*/ 1537551 h 1537551"/>
              <a:gd name="connsiteX12" fmla="*/ 0 w 2591180"/>
              <a:gd name="connsiteY12" fmla="*/ 1537551 h 1537551"/>
              <a:gd name="connsiteX13" fmla="*/ 0 w 2591180"/>
              <a:gd name="connsiteY13" fmla="*/ 1537551 h 1537551"/>
              <a:gd name="connsiteX14" fmla="*/ 0 w 2591180"/>
              <a:gd name="connsiteY14" fmla="*/ 1097642 h 1537551"/>
              <a:gd name="connsiteX15" fmla="*/ 0 w 2591180"/>
              <a:gd name="connsiteY15" fmla="*/ 644921 h 1537551"/>
              <a:gd name="connsiteX16" fmla="*/ 0 w 2591180"/>
              <a:gd name="connsiteY16" fmla="*/ 256264 h 1537551"/>
              <a:gd name="connsiteX17" fmla="*/ 256264 w 2591180"/>
              <a:gd name="connsiteY17"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91180" h="1537551" fill="none" extrusionOk="0">
                <a:moveTo>
                  <a:pt x="256264" y="0"/>
                </a:moveTo>
                <a:cubicBezTo>
                  <a:pt x="525648" y="-1410"/>
                  <a:pt x="697990" y="12127"/>
                  <a:pt x="863342" y="0"/>
                </a:cubicBezTo>
                <a:cubicBezTo>
                  <a:pt x="1028694" y="-12127"/>
                  <a:pt x="1191508" y="14625"/>
                  <a:pt x="1493769" y="0"/>
                </a:cubicBezTo>
                <a:cubicBezTo>
                  <a:pt x="1796030" y="-14625"/>
                  <a:pt x="2202087" y="61832"/>
                  <a:pt x="2591180" y="0"/>
                </a:cubicBezTo>
                <a:lnTo>
                  <a:pt x="2591180" y="0"/>
                </a:lnTo>
                <a:cubicBezTo>
                  <a:pt x="2597229" y="160746"/>
                  <a:pt x="2584953" y="292617"/>
                  <a:pt x="2591180" y="414283"/>
                </a:cubicBezTo>
                <a:cubicBezTo>
                  <a:pt x="2597407" y="535949"/>
                  <a:pt x="2588341" y="638429"/>
                  <a:pt x="2591180" y="802940"/>
                </a:cubicBezTo>
                <a:cubicBezTo>
                  <a:pt x="2594019" y="967451"/>
                  <a:pt x="2569716" y="1059614"/>
                  <a:pt x="2591180" y="1281287"/>
                </a:cubicBezTo>
                <a:cubicBezTo>
                  <a:pt x="2625482" y="1443416"/>
                  <a:pt x="2456119" y="1541124"/>
                  <a:pt x="2334916" y="1537551"/>
                </a:cubicBezTo>
                <a:cubicBezTo>
                  <a:pt x="2166426" y="1542495"/>
                  <a:pt x="1890869" y="1520088"/>
                  <a:pt x="1774536" y="1537551"/>
                </a:cubicBezTo>
                <a:cubicBezTo>
                  <a:pt x="1658203" y="1555014"/>
                  <a:pt x="1398349" y="1483155"/>
                  <a:pt x="1237505" y="1537551"/>
                </a:cubicBezTo>
                <a:cubicBezTo>
                  <a:pt x="1076661" y="1591947"/>
                  <a:pt x="855287" y="1520733"/>
                  <a:pt x="653776" y="1537551"/>
                </a:cubicBezTo>
                <a:cubicBezTo>
                  <a:pt x="452265" y="1554369"/>
                  <a:pt x="139409" y="1528710"/>
                  <a:pt x="0" y="1537551"/>
                </a:cubicBezTo>
                <a:lnTo>
                  <a:pt x="0" y="1537551"/>
                </a:lnTo>
                <a:cubicBezTo>
                  <a:pt x="-40387" y="1317836"/>
                  <a:pt x="45937" y="1240299"/>
                  <a:pt x="0" y="1097642"/>
                </a:cubicBezTo>
                <a:cubicBezTo>
                  <a:pt x="-45937" y="954985"/>
                  <a:pt x="50164" y="870457"/>
                  <a:pt x="0" y="644921"/>
                </a:cubicBezTo>
                <a:cubicBezTo>
                  <a:pt x="-50164" y="419385"/>
                  <a:pt x="20680" y="413030"/>
                  <a:pt x="0" y="256264"/>
                </a:cubicBezTo>
                <a:cubicBezTo>
                  <a:pt x="-15366" y="119685"/>
                  <a:pt x="142893" y="663"/>
                  <a:pt x="256264" y="0"/>
                </a:cubicBezTo>
                <a:close/>
              </a:path>
              <a:path w="2591180" h="1537551" stroke="0" extrusionOk="0">
                <a:moveTo>
                  <a:pt x="256264" y="0"/>
                </a:moveTo>
                <a:cubicBezTo>
                  <a:pt x="442043" y="-49971"/>
                  <a:pt x="708887" y="34443"/>
                  <a:pt x="886691" y="0"/>
                </a:cubicBezTo>
                <a:cubicBezTo>
                  <a:pt x="1064495" y="-34443"/>
                  <a:pt x="1219974" y="3841"/>
                  <a:pt x="1400373" y="0"/>
                </a:cubicBezTo>
                <a:cubicBezTo>
                  <a:pt x="1580772" y="-3841"/>
                  <a:pt x="1790508" y="254"/>
                  <a:pt x="2030800" y="0"/>
                </a:cubicBezTo>
                <a:cubicBezTo>
                  <a:pt x="2271092" y="-254"/>
                  <a:pt x="2365766" y="31606"/>
                  <a:pt x="2591180" y="0"/>
                </a:cubicBezTo>
                <a:lnTo>
                  <a:pt x="2591180" y="0"/>
                </a:lnTo>
                <a:cubicBezTo>
                  <a:pt x="2608567" y="135674"/>
                  <a:pt x="2585797" y="337553"/>
                  <a:pt x="2591180" y="427096"/>
                </a:cubicBezTo>
                <a:cubicBezTo>
                  <a:pt x="2596563" y="516639"/>
                  <a:pt x="2587511" y="731816"/>
                  <a:pt x="2591180" y="828566"/>
                </a:cubicBezTo>
                <a:cubicBezTo>
                  <a:pt x="2594849" y="925316"/>
                  <a:pt x="2542922" y="1158747"/>
                  <a:pt x="2591180" y="1281287"/>
                </a:cubicBezTo>
                <a:cubicBezTo>
                  <a:pt x="2569434" y="1404767"/>
                  <a:pt x="2482553" y="1549096"/>
                  <a:pt x="2334916" y="1537551"/>
                </a:cubicBezTo>
                <a:cubicBezTo>
                  <a:pt x="2070001" y="1541089"/>
                  <a:pt x="2019447" y="1482853"/>
                  <a:pt x="1797885" y="1537551"/>
                </a:cubicBezTo>
                <a:cubicBezTo>
                  <a:pt x="1576323" y="1592249"/>
                  <a:pt x="1371578" y="1479805"/>
                  <a:pt x="1214156" y="1537551"/>
                </a:cubicBezTo>
                <a:cubicBezTo>
                  <a:pt x="1056734" y="1595297"/>
                  <a:pt x="772447" y="1510867"/>
                  <a:pt x="653776" y="1537551"/>
                </a:cubicBezTo>
                <a:cubicBezTo>
                  <a:pt x="535105" y="1564235"/>
                  <a:pt x="185206" y="1470464"/>
                  <a:pt x="0" y="1537551"/>
                </a:cubicBezTo>
                <a:lnTo>
                  <a:pt x="0" y="1537551"/>
                </a:lnTo>
                <a:cubicBezTo>
                  <a:pt x="-42878" y="1422090"/>
                  <a:pt x="46956" y="1284380"/>
                  <a:pt x="0" y="1097642"/>
                </a:cubicBezTo>
                <a:cubicBezTo>
                  <a:pt x="-46956" y="910904"/>
                  <a:pt x="9981" y="840138"/>
                  <a:pt x="0" y="657734"/>
                </a:cubicBezTo>
                <a:cubicBezTo>
                  <a:pt x="-9981" y="475330"/>
                  <a:pt x="9290" y="346032"/>
                  <a:pt x="0" y="256264"/>
                </a:cubicBezTo>
                <a:cubicBezTo>
                  <a:pt x="10935" y="86958"/>
                  <a:pt x="106077" y="27786"/>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TextBox 26">
            <a:extLst>
              <a:ext uri="{FF2B5EF4-FFF2-40B4-BE49-F238E27FC236}">
                <a16:creationId xmlns:a16="http://schemas.microsoft.com/office/drawing/2014/main" id="{92C1BA31-1AA6-8FCD-8DD1-E2632D3E8121}"/>
              </a:ext>
            </a:extLst>
          </p:cNvPr>
          <p:cNvSpPr txBox="1"/>
          <p:nvPr/>
        </p:nvSpPr>
        <p:spPr>
          <a:xfrm>
            <a:off x="6553350" y="3713255"/>
            <a:ext cx="2392021" cy="1231106"/>
          </a:xfrm>
          <a:prstGeom prst="rect">
            <a:avLst/>
          </a:prstGeom>
          <a:noFill/>
        </p:spPr>
        <p:txBody>
          <a:bodyPr wrap="square" rtlCol="0">
            <a:spAutoFit/>
          </a:bodyPr>
          <a:lstStyle/>
          <a:p>
            <a:pPr algn="ctr"/>
            <a:endParaRPr lang="ar-EG" dirty="0">
              <a:solidFill>
                <a:srgbClr val="FF0000"/>
              </a:solidFill>
            </a:endParaRPr>
          </a:p>
          <a:p>
            <a:pPr algn="ctr"/>
            <a:r>
              <a:rPr lang="ar-EG" dirty="0">
                <a:solidFill>
                  <a:srgbClr val="FF0000"/>
                </a:solidFill>
              </a:rPr>
              <a:t>خام الحديد </a:t>
            </a:r>
          </a:p>
          <a:p>
            <a:pPr algn="ctr"/>
            <a:r>
              <a:rPr lang="en-US" dirty="0">
                <a:solidFill>
                  <a:srgbClr val="FF0000"/>
                </a:solidFill>
              </a:rPr>
              <a:t>Iron Ore</a:t>
            </a:r>
          </a:p>
          <a:p>
            <a:pPr algn="ctr"/>
            <a:endParaRPr lang="en-US" sz="2000" dirty="0">
              <a:solidFill>
                <a:srgbClr val="FF0000"/>
              </a:solidFill>
            </a:endParaRPr>
          </a:p>
        </p:txBody>
      </p:sp>
      <p:sp>
        <p:nvSpPr>
          <p:cNvPr id="28" name="Explosion: 8 Points 27">
            <a:extLst>
              <a:ext uri="{FF2B5EF4-FFF2-40B4-BE49-F238E27FC236}">
                <a16:creationId xmlns:a16="http://schemas.microsoft.com/office/drawing/2014/main" id="{3F9C23EF-2BC2-2101-9327-5A6BDD38AA6B}"/>
              </a:ext>
            </a:extLst>
          </p:cNvPr>
          <p:cNvSpPr/>
          <p:nvPr/>
        </p:nvSpPr>
        <p:spPr>
          <a:xfrm>
            <a:off x="8809239" y="3373264"/>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a16="http://schemas.microsoft.com/office/drawing/2014/main" id="{1D7B075E-5236-0281-55DE-B1E61EAA4720}"/>
              </a:ext>
            </a:extLst>
          </p:cNvPr>
          <p:cNvSpPr/>
          <p:nvPr/>
        </p:nvSpPr>
        <p:spPr>
          <a:xfrm>
            <a:off x="4013689" y="3536062"/>
            <a:ext cx="2082311" cy="1537551"/>
          </a:xfrm>
          <a:custGeom>
            <a:avLst/>
            <a:gdLst>
              <a:gd name="connsiteX0" fmla="*/ 256264 w 2082311"/>
              <a:gd name="connsiteY0" fmla="*/ 0 h 1537551"/>
              <a:gd name="connsiteX1" fmla="*/ 731036 w 2082311"/>
              <a:gd name="connsiteY1" fmla="*/ 0 h 1537551"/>
              <a:gd name="connsiteX2" fmla="*/ 1224069 w 2082311"/>
              <a:gd name="connsiteY2" fmla="*/ 0 h 1537551"/>
              <a:gd name="connsiteX3" fmla="*/ 2082311 w 2082311"/>
              <a:gd name="connsiteY3" fmla="*/ 0 h 1537551"/>
              <a:gd name="connsiteX4" fmla="*/ 2082311 w 2082311"/>
              <a:gd name="connsiteY4" fmla="*/ 0 h 1537551"/>
              <a:gd name="connsiteX5" fmla="*/ 2082311 w 2082311"/>
              <a:gd name="connsiteY5" fmla="*/ 414283 h 1537551"/>
              <a:gd name="connsiteX6" fmla="*/ 2082311 w 2082311"/>
              <a:gd name="connsiteY6" fmla="*/ 802940 h 1537551"/>
              <a:gd name="connsiteX7" fmla="*/ 2082311 w 2082311"/>
              <a:gd name="connsiteY7" fmla="*/ 1281287 h 1537551"/>
              <a:gd name="connsiteX8" fmla="*/ 1826047 w 2082311"/>
              <a:gd name="connsiteY8" fmla="*/ 1537551 h 1537551"/>
              <a:gd name="connsiteX9" fmla="*/ 1387796 w 2082311"/>
              <a:gd name="connsiteY9" fmla="*/ 1537551 h 1537551"/>
              <a:gd name="connsiteX10" fmla="*/ 967805 w 2082311"/>
              <a:gd name="connsiteY10" fmla="*/ 1537551 h 1537551"/>
              <a:gd name="connsiteX11" fmla="*/ 511293 w 2082311"/>
              <a:gd name="connsiteY11" fmla="*/ 1537551 h 1537551"/>
              <a:gd name="connsiteX12" fmla="*/ 0 w 2082311"/>
              <a:gd name="connsiteY12" fmla="*/ 1537551 h 1537551"/>
              <a:gd name="connsiteX13" fmla="*/ 0 w 2082311"/>
              <a:gd name="connsiteY13" fmla="*/ 1537551 h 1537551"/>
              <a:gd name="connsiteX14" fmla="*/ 0 w 2082311"/>
              <a:gd name="connsiteY14" fmla="*/ 1097642 h 1537551"/>
              <a:gd name="connsiteX15" fmla="*/ 0 w 2082311"/>
              <a:gd name="connsiteY15" fmla="*/ 644921 h 1537551"/>
              <a:gd name="connsiteX16" fmla="*/ 0 w 2082311"/>
              <a:gd name="connsiteY16" fmla="*/ 256264 h 1537551"/>
              <a:gd name="connsiteX17" fmla="*/ 256264 w 2082311"/>
              <a:gd name="connsiteY17"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82311" h="1537551" fill="none" extrusionOk="0">
                <a:moveTo>
                  <a:pt x="256264" y="0"/>
                </a:moveTo>
                <a:cubicBezTo>
                  <a:pt x="397308" y="-34324"/>
                  <a:pt x="627834" y="47776"/>
                  <a:pt x="731036" y="0"/>
                </a:cubicBezTo>
                <a:cubicBezTo>
                  <a:pt x="834238" y="-47776"/>
                  <a:pt x="1106271" y="32422"/>
                  <a:pt x="1224069" y="0"/>
                </a:cubicBezTo>
                <a:cubicBezTo>
                  <a:pt x="1341867" y="-32422"/>
                  <a:pt x="1769099" y="19827"/>
                  <a:pt x="2082311" y="0"/>
                </a:cubicBezTo>
                <a:lnTo>
                  <a:pt x="2082311" y="0"/>
                </a:lnTo>
                <a:cubicBezTo>
                  <a:pt x="2088360" y="160746"/>
                  <a:pt x="2076084" y="292617"/>
                  <a:pt x="2082311" y="414283"/>
                </a:cubicBezTo>
                <a:cubicBezTo>
                  <a:pt x="2088538" y="535949"/>
                  <a:pt x="2079472" y="638429"/>
                  <a:pt x="2082311" y="802940"/>
                </a:cubicBezTo>
                <a:cubicBezTo>
                  <a:pt x="2085150" y="967451"/>
                  <a:pt x="2060847" y="1059614"/>
                  <a:pt x="2082311" y="1281287"/>
                </a:cubicBezTo>
                <a:cubicBezTo>
                  <a:pt x="2116613" y="1443416"/>
                  <a:pt x="1947250" y="1541124"/>
                  <a:pt x="1826047" y="1537551"/>
                </a:cubicBezTo>
                <a:cubicBezTo>
                  <a:pt x="1691531" y="1574779"/>
                  <a:pt x="1494231" y="1512919"/>
                  <a:pt x="1387796" y="1537551"/>
                </a:cubicBezTo>
                <a:cubicBezTo>
                  <a:pt x="1281361" y="1562183"/>
                  <a:pt x="1166026" y="1496026"/>
                  <a:pt x="967805" y="1537551"/>
                </a:cubicBezTo>
                <a:cubicBezTo>
                  <a:pt x="769584" y="1579076"/>
                  <a:pt x="630511" y="1522660"/>
                  <a:pt x="511293" y="1537551"/>
                </a:cubicBezTo>
                <a:cubicBezTo>
                  <a:pt x="392075" y="1552442"/>
                  <a:pt x="168907" y="1534782"/>
                  <a:pt x="0" y="1537551"/>
                </a:cubicBezTo>
                <a:lnTo>
                  <a:pt x="0" y="1537551"/>
                </a:lnTo>
                <a:cubicBezTo>
                  <a:pt x="-40387" y="1317836"/>
                  <a:pt x="45937" y="1240299"/>
                  <a:pt x="0" y="1097642"/>
                </a:cubicBezTo>
                <a:cubicBezTo>
                  <a:pt x="-45937" y="954985"/>
                  <a:pt x="50164" y="870457"/>
                  <a:pt x="0" y="644921"/>
                </a:cubicBezTo>
                <a:cubicBezTo>
                  <a:pt x="-50164" y="419385"/>
                  <a:pt x="20680" y="413030"/>
                  <a:pt x="0" y="256264"/>
                </a:cubicBezTo>
                <a:cubicBezTo>
                  <a:pt x="-15366" y="119685"/>
                  <a:pt x="142893" y="663"/>
                  <a:pt x="256264" y="0"/>
                </a:cubicBezTo>
                <a:close/>
              </a:path>
              <a:path w="2082311" h="1537551" stroke="0" extrusionOk="0">
                <a:moveTo>
                  <a:pt x="256264" y="0"/>
                </a:moveTo>
                <a:cubicBezTo>
                  <a:pt x="355680" y="-19247"/>
                  <a:pt x="525360" y="39162"/>
                  <a:pt x="749297" y="0"/>
                </a:cubicBezTo>
                <a:cubicBezTo>
                  <a:pt x="973234" y="-39162"/>
                  <a:pt x="1050641" y="28990"/>
                  <a:pt x="1151027" y="0"/>
                </a:cubicBezTo>
                <a:cubicBezTo>
                  <a:pt x="1251413" y="-28990"/>
                  <a:pt x="1466451" y="54693"/>
                  <a:pt x="1644060" y="0"/>
                </a:cubicBezTo>
                <a:cubicBezTo>
                  <a:pt x="1821669" y="-54693"/>
                  <a:pt x="1913937" y="7490"/>
                  <a:pt x="2082311" y="0"/>
                </a:cubicBezTo>
                <a:lnTo>
                  <a:pt x="2082311" y="0"/>
                </a:lnTo>
                <a:cubicBezTo>
                  <a:pt x="2099698" y="135674"/>
                  <a:pt x="2076928" y="337553"/>
                  <a:pt x="2082311" y="427096"/>
                </a:cubicBezTo>
                <a:cubicBezTo>
                  <a:pt x="2087694" y="516639"/>
                  <a:pt x="2078642" y="731816"/>
                  <a:pt x="2082311" y="828566"/>
                </a:cubicBezTo>
                <a:cubicBezTo>
                  <a:pt x="2085980" y="925316"/>
                  <a:pt x="2034053" y="1158747"/>
                  <a:pt x="2082311" y="1281287"/>
                </a:cubicBezTo>
                <a:cubicBezTo>
                  <a:pt x="2060565" y="1404767"/>
                  <a:pt x="1973684" y="1549096"/>
                  <a:pt x="1826047" y="1537551"/>
                </a:cubicBezTo>
                <a:cubicBezTo>
                  <a:pt x="1718655" y="1561838"/>
                  <a:pt x="1604630" y="1519200"/>
                  <a:pt x="1406056" y="1537551"/>
                </a:cubicBezTo>
                <a:cubicBezTo>
                  <a:pt x="1207482" y="1555902"/>
                  <a:pt x="1095979" y="1505178"/>
                  <a:pt x="949544" y="1537551"/>
                </a:cubicBezTo>
                <a:cubicBezTo>
                  <a:pt x="803109" y="1569924"/>
                  <a:pt x="707181" y="1511661"/>
                  <a:pt x="511293" y="1537551"/>
                </a:cubicBezTo>
                <a:cubicBezTo>
                  <a:pt x="315405" y="1563441"/>
                  <a:pt x="244967" y="1482812"/>
                  <a:pt x="0" y="1537551"/>
                </a:cubicBezTo>
                <a:lnTo>
                  <a:pt x="0" y="1537551"/>
                </a:lnTo>
                <a:cubicBezTo>
                  <a:pt x="-42878" y="1422090"/>
                  <a:pt x="46956" y="1284380"/>
                  <a:pt x="0" y="1097642"/>
                </a:cubicBezTo>
                <a:cubicBezTo>
                  <a:pt x="-46956" y="910904"/>
                  <a:pt x="9981" y="840138"/>
                  <a:pt x="0" y="657734"/>
                </a:cubicBezTo>
                <a:cubicBezTo>
                  <a:pt x="-9981" y="475330"/>
                  <a:pt x="9290" y="346032"/>
                  <a:pt x="0" y="256264"/>
                </a:cubicBezTo>
                <a:cubicBezTo>
                  <a:pt x="10935" y="86958"/>
                  <a:pt x="106077" y="27786"/>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a:extLst>
              <a:ext uri="{FF2B5EF4-FFF2-40B4-BE49-F238E27FC236}">
                <a16:creationId xmlns:a16="http://schemas.microsoft.com/office/drawing/2014/main" id="{886FB7AD-5768-D4BD-A83E-922D89D082BB}"/>
              </a:ext>
            </a:extLst>
          </p:cNvPr>
          <p:cNvSpPr txBox="1"/>
          <p:nvPr/>
        </p:nvSpPr>
        <p:spPr>
          <a:xfrm>
            <a:off x="4767191" y="3695941"/>
            <a:ext cx="2513324" cy="369332"/>
          </a:xfrm>
          <a:prstGeom prst="rect">
            <a:avLst/>
          </a:prstGeom>
          <a:noFill/>
        </p:spPr>
        <p:txBody>
          <a:bodyPr wrap="square" rtlCol="0">
            <a:spAutoFit/>
          </a:bodyPr>
          <a:lstStyle/>
          <a:p>
            <a:pPr lvl="0" rtl="1"/>
            <a:r>
              <a:rPr lang="ar-EG" dirty="0">
                <a:solidFill>
                  <a:srgbClr val="FF0000"/>
                </a:solidFill>
              </a:rPr>
              <a:t>الذهب</a:t>
            </a:r>
            <a:endParaRPr lang="en-US" dirty="0">
              <a:solidFill>
                <a:srgbClr val="FF0000"/>
              </a:solidFill>
            </a:endParaRPr>
          </a:p>
        </p:txBody>
      </p:sp>
      <p:sp>
        <p:nvSpPr>
          <p:cNvPr id="31" name="Explosion: 8 Points 30">
            <a:extLst>
              <a:ext uri="{FF2B5EF4-FFF2-40B4-BE49-F238E27FC236}">
                <a16:creationId xmlns:a16="http://schemas.microsoft.com/office/drawing/2014/main" id="{9817C93F-4AC7-8917-9BB4-0DDBBEBE2E77}"/>
              </a:ext>
            </a:extLst>
          </p:cNvPr>
          <p:cNvSpPr/>
          <p:nvPr/>
        </p:nvSpPr>
        <p:spPr>
          <a:xfrm>
            <a:off x="5732012" y="3373216"/>
            <a:ext cx="583682"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Rectangle: Diagonal Corners Rounded 31">
            <a:extLst>
              <a:ext uri="{FF2B5EF4-FFF2-40B4-BE49-F238E27FC236}">
                <a16:creationId xmlns:a16="http://schemas.microsoft.com/office/drawing/2014/main" id="{4455B095-E24A-25E2-1FE9-2380950071F8}"/>
              </a:ext>
            </a:extLst>
          </p:cNvPr>
          <p:cNvSpPr/>
          <p:nvPr/>
        </p:nvSpPr>
        <p:spPr>
          <a:xfrm>
            <a:off x="4013689" y="5363033"/>
            <a:ext cx="5097578" cy="1307515"/>
          </a:xfrm>
          <a:custGeom>
            <a:avLst/>
            <a:gdLst>
              <a:gd name="connsiteX0" fmla="*/ 217924 w 5097578"/>
              <a:gd name="connsiteY0" fmla="*/ 0 h 1307515"/>
              <a:gd name="connsiteX1" fmla="*/ 808904 w 5097578"/>
              <a:gd name="connsiteY1" fmla="*/ 0 h 1307515"/>
              <a:gd name="connsiteX2" fmla="*/ 1302292 w 5097578"/>
              <a:gd name="connsiteY2" fmla="*/ 0 h 1307515"/>
              <a:gd name="connsiteX3" fmla="*/ 1844475 w 5097578"/>
              <a:gd name="connsiteY3" fmla="*/ 0 h 1307515"/>
              <a:gd name="connsiteX4" fmla="*/ 2435456 w 5097578"/>
              <a:gd name="connsiteY4" fmla="*/ 0 h 1307515"/>
              <a:gd name="connsiteX5" fmla="*/ 2831250 w 5097578"/>
              <a:gd name="connsiteY5" fmla="*/ 0 h 1307515"/>
              <a:gd name="connsiteX6" fmla="*/ 3227044 w 5097578"/>
              <a:gd name="connsiteY6" fmla="*/ 0 h 1307515"/>
              <a:gd name="connsiteX7" fmla="*/ 3671635 w 5097578"/>
              <a:gd name="connsiteY7" fmla="*/ 0 h 1307515"/>
              <a:gd name="connsiteX8" fmla="*/ 4213818 w 5097578"/>
              <a:gd name="connsiteY8" fmla="*/ 0 h 1307515"/>
              <a:gd name="connsiteX9" fmla="*/ 5097578 w 5097578"/>
              <a:gd name="connsiteY9" fmla="*/ 0 h 1307515"/>
              <a:gd name="connsiteX10" fmla="*/ 5097578 w 5097578"/>
              <a:gd name="connsiteY10" fmla="*/ 0 h 1307515"/>
              <a:gd name="connsiteX11" fmla="*/ 5097578 w 5097578"/>
              <a:gd name="connsiteY11" fmla="*/ 566587 h 1307515"/>
              <a:gd name="connsiteX12" fmla="*/ 5097578 w 5097578"/>
              <a:gd name="connsiteY12" fmla="*/ 1089591 h 1307515"/>
              <a:gd name="connsiteX13" fmla="*/ 4879654 w 5097578"/>
              <a:gd name="connsiteY13" fmla="*/ 1307515 h 1307515"/>
              <a:gd name="connsiteX14" fmla="*/ 4239877 w 5097578"/>
              <a:gd name="connsiteY14" fmla="*/ 1307515 h 1307515"/>
              <a:gd name="connsiteX15" fmla="*/ 3697693 w 5097578"/>
              <a:gd name="connsiteY15" fmla="*/ 1307515 h 1307515"/>
              <a:gd name="connsiteX16" fmla="*/ 3155510 w 5097578"/>
              <a:gd name="connsiteY16" fmla="*/ 1307515 h 1307515"/>
              <a:gd name="connsiteX17" fmla="*/ 2662122 w 5097578"/>
              <a:gd name="connsiteY17" fmla="*/ 1307515 h 1307515"/>
              <a:gd name="connsiteX18" fmla="*/ 2071142 w 5097578"/>
              <a:gd name="connsiteY18" fmla="*/ 1307515 h 1307515"/>
              <a:gd name="connsiteX19" fmla="*/ 1528958 w 5097578"/>
              <a:gd name="connsiteY19" fmla="*/ 1307515 h 1307515"/>
              <a:gd name="connsiteX20" fmla="*/ 1035571 w 5097578"/>
              <a:gd name="connsiteY20" fmla="*/ 1307515 h 1307515"/>
              <a:gd name="connsiteX21" fmla="*/ 0 w 5097578"/>
              <a:gd name="connsiteY21" fmla="*/ 1307515 h 1307515"/>
              <a:gd name="connsiteX22" fmla="*/ 0 w 5097578"/>
              <a:gd name="connsiteY22" fmla="*/ 1307515 h 1307515"/>
              <a:gd name="connsiteX23" fmla="*/ 0 w 5097578"/>
              <a:gd name="connsiteY23" fmla="*/ 773615 h 1307515"/>
              <a:gd name="connsiteX24" fmla="*/ 0 w 5097578"/>
              <a:gd name="connsiteY24" fmla="*/ 217924 h 1307515"/>
              <a:gd name="connsiteX25" fmla="*/ 217924 w 5097578"/>
              <a:gd name="connsiteY25" fmla="*/ 0 h 130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97578" h="1307515" fill="none" extrusionOk="0">
                <a:moveTo>
                  <a:pt x="217924" y="0"/>
                </a:moveTo>
                <a:cubicBezTo>
                  <a:pt x="510503" y="-8394"/>
                  <a:pt x="637075" y="9143"/>
                  <a:pt x="808904" y="0"/>
                </a:cubicBezTo>
                <a:cubicBezTo>
                  <a:pt x="980733" y="-9143"/>
                  <a:pt x="1078672" y="35327"/>
                  <a:pt x="1302292" y="0"/>
                </a:cubicBezTo>
                <a:cubicBezTo>
                  <a:pt x="1525912" y="-35327"/>
                  <a:pt x="1712916" y="58593"/>
                  <a:pt x="1844475" y="0"/>
                </a:cubicBezTo>
                <a:cubicBezTo>
                  <a:pt x="1976034" y="-58593"/>
                  <a:pt x="2277106" y="16420"/>
                  <a:pt x="2435456" y="0"/>
                </a:cubicBezTo>
                <a:cubicBezTo>
                  <a:pt x="2593806" y="-16420"/>
                  <a:pt x="2689743" y="32548"/>
                  <a:pt x="2831250" y="0"/>
                </a:cubicBezTo>
                <a:cubicBezTo>
                  <a:pt x="2972757" y="-32548"/>
                  <a:pt x="3036787" y="23887"/>
                  <a:pt x="3227044" y="0"/>
                </a:cubicBezTo>
                <a:cubicBezTo>
                  <a:pt x="3417301" y="-23887"/>
                  <a:pt x="3489119" y="20590"/>
                  <a:pt x="3671635" y="0"/>
                </a:cubicBezTo>
                <a:cubicBezTo>
                  <a:pt x="3854151" y="-20590"/>
                  <a:pt x="4049844" y="51834"/>
                  <a:pt x="4213818" y="0"/>
                </a:cubicBezTo>
                <a:cubicBezTo>
                  <a:pt x="4377792" y="-51834"/>
                  <a:pt x="4846232" y="80153"/>
                  <a:pt x="5097578" y="0"/>
                </a:cubicBezTo>
                <a:lnTo>
                  <a:pt x="5097578" y="0"/>
                </a:lnTo>
                <a:cubicBezTo>
                  <a:pt x="5140549" y="172658"/>
                  <a:pt x="5078096" y="312698"/>
                  <a:pt x="5097578" y="566587"/>
                </a:cubicBezTo>
                <a:cubicBezTo>
                  <a:pt x="5117060" y="820476"/>
                  <a:pt x="5056164" y="948146"/>
                  <a:pt x="5097578" y="1089591"/>
                </a:cubicBezTo>
                <a:cubicBezTo>
                  <a:pt x="5123820" y="1198658"/>
                  <a:pt x="5022532" y="1311769"/>
                  <a:pt x="4879654" y="1307515"/>
                </a:cubicBezTo>
                <a:cubicBezTo>
                  <a:pt x="4620231" y="1357617"/>
                  <a:pt x="4557651" y="1306305"/>
                  <a:pt x="4239877" y="1307515"/>
                </a:cubicBezTo>
                <a:cubicBezTo>
                  <a:pt x="3922103" y="1308725"/>
                  <a:pt x="3815430" y="1274587"/>
                  <a:pt x="3697693" y="1307515"/>
                </a:cubicBezTo>
                <a:cubicBezTo>
                  <a:pt x="3579956" y="1340443"/>
                  <a:pt x="3325385" y="1295394"/>
                  <a:pt x="3155510" y="1307515"/>
                </a:cubicBezTo>
                <a:cubicBezTo>
                  <a:pt x="2985635" y="1319636"/>
                  <a:pt x="2898940" y="1273905"/>
                  <a:pt x="2662122" y="1307515"/>
                </a:cubicBezTo>
                <a:cubicBezTo>
                  <a:pt x="2425304" y="1341125"/>
                  <a:pt x="2224341" y="1246743"/>
                  <a:pt x="2071142" y="1307515"/>
                </a:cubicBezTo>
                <a:cubicBezTo>
                  <a:pt x="1917943" y="1368287"/>
                  <a:pt x="1640103" y="1265042"/>
                  <a:pt x="1528958" y="1307515"/>
                </a:cubicBezTo>
                <a:cubicBezTo>
                  <a:pt x="1417813" y="1349988"/>
                  <a:pt x="1262737" y="1296988"/>
                  <a:pt x="1035571" y="1307515"/>
                </a:cubicBezTo>
                <a:cubicBezTo>
                  <a:pt x="808405" y="1318042"/>
                  <a:pt x="479739" y="1199306"/>
                  <a:pt x="0" y="1307515"/>
                </a:cubicBezTo>
                <a:lnTo>
                  <a:pt x="0" y="1307515"/>
                </a:lnTo>
                <a:cubicBezTo>
                  <a:pt x="-46669" y="1129931"/>
                  <a:pt x="44423" y="906315"/>
                  <a:pt x="0" y="773615"/>
                </a:cubicBezTo>
                <a:cubicBezTo>
                  <a:pt x="-44423" y="640915"/>
                  <a:pt x="31420" y="384226"/>
                  <a:pt x="0" y="217924"/>
                </a:cubicBezTo>
                <a:cubicBezTo>
                  <a:pt x="-3599" y="114692"/>
                  <a:pt x="106692" y="8383"/>
                  <a:pt x="217924" y="0"/>
                </a:cubicBezTo>
                <a:close/>
              </a:path>
              <a:path w="5097578" h="1307515" stroke="0" extrusionOk="0">
                <a:moveTo>
                  <a:pt x="217924" y="0"/>
                </a:moveTo>
                <a:cubicBezTo>
                  <a:pt x="478380" y="-30996"/>
                  <a:pt x="695534" y="57598"/>
                  <a:pt x="857701" y="0"/>
                </a:cubicBezTo>
                <a:cubicBezTo>
                  <a:pt x="1019868" y="-57598"/>
                  <a:pt x="1094427" y="29911"/>
                  <a:pt x="1253495" y="0"/>
                </a:cubicBezTo>
                <a:cubicBezTo>
                  <a:pt x="1412563" y="-29911"/>
                  <a:pt x="1715478" y="53360"/>
                  <a:pt x="1893272" y="0"/>
                </a:cubicBezTo>
                <a:cubicBezTo>
                  <a:pt x="2071066" y="-53360"/>
                  <a:pt x="2316315" y="49506"/>
                  <a:pt x="2533049" y="0"/>
                </a:cubicBezTo>
                <a:cubicBezTo>
                  <a:pt x="2749783" y="-49506"/>
                  <a:pt x="2923804" y="22555"/>
                  <a:pt x="3075233" y="0"/>
                </a:cubicBezTo>
                <a:cubicBezTo>
                  <a:pt x="3226662" y="-22555"/>
                  <a:pt x="3420161" y="65739"/>
                  <a:pt x="3666213" y="0"/>
                </a:cubicBezTo>
                <a:cubicBezTo>
                  <a:pt x="3912265" y="-65739"/>
                  <a:pt x="3923204" y="9159"/>
                  <a:pt x="4110804" y="0"/>
                </a:cubicBezTo>
                <a:cubicBezTo>
                  <a:pt x="4298404" y="-9159"/>
                  <a:pt x="4641005" y="22314"/>
                  <a:pt x="5097578" y="0"/>
                </a:cubicBezTo>
                <a:lnTo>
                  <a:pt x="5097578" y="0"/>
                </a:lnTo>
                <a:cubicBezTo>
                  <a:pt x="5146416" y="139152"/>
                  <a:pt x="5050999" y="303078"/>
                  <a:pt x="5097578" y="533900"/>
                </a:cubicBezTo>
                <a:cubicBezTo>
                  <a:pt x="5144157" y="764722"/>
                  <a:pt x="5093227" y="915273"/>
                  <a:pt x="5097578" y="1089591"/>
                </a:cubicBezTo>
                <a:cubicBezTo>
                  <a:pt x="5100885" y="1229668"/>
                  <a:pt x="4991066" y="1330085"/>
                  <a:pt x="4879654" y="1307515"/>
                </a:cubicBezTo>
                <a:cubicBezTo>
                  <a:pt x="4611473" y="1358124"/>
                  <a:pt x="4453211" y="1245217"/>
                  <a:pt x="4337470" y="1307515"/>
                </a:cubicBezTo>
                <a:cubicBezTo>
                  <a:pt x="4221729" y="1369813"/>
                  <a:pt x="3985099" y="1270678"/>
                  <a:pt x="3746490" y="1307515"/>
                </a:cubicBezTo>
                <a:cubicBezTo>
                  <a:pt x="3507881" y="1344352"/>
                  <a:pt x="3402359" y="1277777"/>
                  <a:pt x="3155510" y="1307515"/>
                </a:cubicBezTo>
                <a:cubicBezTo>
                  <a:pt x="2908661" y="1337253"/>
                  <a:pt x="2847928" y="1282115"/>
                  <a:pt x="2662122" y="1307515"/>
                </a:cubicBezTo>
                <a:cubicBezTo>
                  <a:pt x="2476316" y="1332915"/>
                  <a:pt x="2269669" y="1286106"/>
                  <a:pt x="2022345" y="1307515"/>
                </a:cubicBezTo>
                <a:cubicBezTo>
                  <a:pt x="1775021" y="1328924"/>
                  <a:pt x="1769353" y="1293602"/>
                  <a:pt x="1626551" y="1307515"/>
                </a:cubicBezTo>
                <a:cubicBezTo>
                  <a:pt x="1483749" y="1321428"/>
                  <a:pt x="1265573" y="1260714"/>
                  <a:pt x="1035571" y="1307515"/>
                </a:cubicBezTo>
                <a:cubicBezTo>
                  <a:pt x="805569" y="1354316"/>
                  <a:pt x="733163" y="1303922"/>
                  <a:pt x="590980" y="1307515"/>
                </a:cubicBezTo>
                <a:cubicBezTo>
                  <a:pt x="448797" y="1311108"/>
                  <a:pt x="157274" y="1285501"/>
                  <a:pt x="0" y="1307515"/>
                </a:cubicBezTo>
                <a:lnTo>
                  <a:pt x="0" y="1307515"/>
                </a:lnTo>
                <a:cubicBezTo>
                  <a:pt x="-11382" y="1050110"/>
                  <a:pt x="45997" y="920894"/>
                  <a:pt x="0" y="762720"/>
                </a:cubicBezTo>
                <a:cubicBezTo>
                  <a:pt x="-45997" y="604547"/>
                  <a:pt x="57388" y="403743"/>
                  <a:pt x="0" y="217924"/>
                </a:cubicBezTo>
                <a:cubicBezTo>
                  <a:pt x="-28187" y="102265"/>
                  <a:pt x="95574" y="-4029"/>
                  <a:pt x="21792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TextBox 32">
            <a:extLst>
              <a:ext uri="{FF2B5EF4-FFF2-40B4-BE49-F238E27FC236}">
                <a16:creationId xmlns:a16="http://schemas.microsoft.com/office/drawing/2014/main" id="{22329FEE-3A08-DFA6-0F32-CF9BFFE24B8D}"/>
              </a:ext>
            </a:extLst>
          </p:cNvPr>
          <p:cNvSpPr txBox="1"/>
          <p:nvPr/>
        </p:nvSpPr>
        <p:spPr>
          <a:xfrm>
            <a:off x="3906530" y="5512092"/>
            <a:ext cx="4440598" cy="923330"/>
          </a:xfrm>
          <a:prstGeom prst="rect">
            <a:avLst/>
          </a:prstGeom>
          <a:noFill/>
        </p:spPr>
        <p:txBody>
          <a:bodyPr wrap="square" rtlCol="0">
            <a:spAutoFit/>
          </a:bodyPr>
          <a:lstStyle/>
          <a:p>
            <a:pPr lvl="0" algn="ctr" rtl="1"/>
            <a:r>
              <a:rPr lang="ar-EG" dirty="0">
                <a:solidFill>
                  <a:srgbClr val="FF0000"/>
                </a:solidFill>
              </a:rPr>
              <a:t>القهوة</a:t>
            </a:r>
            <a:endParaRPr lang="en-US" dirty="0">
              <a:solidFill>
                <a:srgbClr val="FF0000"/>
              </a:solidFill>
            </a:endParaRPr>
          </a:p>
          <a:p>
            <a:pPr lvl="0" algn="ctr" rtl="1"/>
            <a:r>
              <a:rPr lang="ar-EG" dirty="0">
                <a:solidFill>
                  <a:srgbClr val="FF0000"/>
                </a:solidFill>
              </a:rPr>
              <a:t>السويا بينز, الفول</a:t>
            </a:r>
            <a:endParaRPr lang="en-US" dirty="0">
              <a:solidFill>
                <a:srgbClr val="FF0000"/>
              </a:solidFill>
            </a:endParaRPr>
          </a:p>
          <a:p>
            <a:pPr lvl="0" algn="ctr" rtl="1"/>
            <a:r>
              <a:rPr lang="ar-EG" dirty="0">
                <a:solidFill>
                  <a:srgbClr val="FF0000"/>
                </a:solidFill>
              </a:rPr>
              <a:t>الكوكا</a:t>
            </a:r>
            <a:endParaRPr lang="en-US" dirty="0">
              <a:solidFill>
                <a:srgbClr val="FF0000"/>
              </a:solidFill>
            </a:endParaRPr>
          </a:p>
        </p:txBody>
      </p:sp>
      <p:sp>
        <p:nvSpPr>
          <p:cNvPr id="34" name="Explosion: 8 Points 33">
            <a:extLst>
              <a:ext uri="{FF2B5EF4-FFF2-40B4-BE49-F238E27FC236}">
                <a16:creationId xmlns:a16="http://schemas.microsoft.com/office/drawing/2014/main" id="{36AC6F13-9E2B-3D97-8D18-486541CE0080}"/>
              </a:ext>
            </a:extLst>
          </p:cNvPr>
          <p:cNvSpPr/>
          <p:nvPr/>
        </p:nvSpPr>
        <p:spPr>
          <a:xfrm>
            <a:off x="8898157" y="5131252"/>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 name="Graphic 9" descr="Business Growth with solid fill">
            <a:extLst>
              <a:ext uri="{FF2B5EF4-FFF2-40B4-BE49-F238E27FC236}">
                <a16:creationId xmlns:a16="http://schemas.microsoft.com/office/drawing/2014/main" id="{7F0FBA10-2709-CCA5-B0E5-5B7420D95A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20377" y="3200806"/>
            <a:ext cx="2418090" cy="2418090"/>
          </a:xfrm>
          <a:prstGeom prst="rect">
            <a:avLst/>
          </a:prstGeom>
        </p:spPr>
      </p:pic>
      <p:sp>
        <p:nvSpPr>
          <p:cNvPr id="4" name="TextBox 3">
            <a:extLst>
              <a:ext uri="{FF2B5EF4-FFF2-40B4-BE49-F238E27FC236}">
                <a16:creationId xmlns:a16="http://schemas.microsoft.com/office/drawing/2014/main" id="{47B38CED-5B5C-45A9-3F36-DEAAD0A539B7}"/>
              </a:ext>
            </a:extLst>
          </p:cNvPr>
          <p:cNvSpPr txBox="1"/>
          <p:nvPr/>
        </p:nvSpPr>
        <p:spPr>
          <a:xfrm>
            <a:off x="4720288" y="4040486"/>
            <a:ext cx="2513324" cy="369332"/>
          </a:xfrm>
          <a:prstGeom prst="rect">
            <a:avLst/>
          </a:prstGeom>
          <a:noFill/>
        </p:spPr>
        <p:txBody>
          <a:bodyPr wrap="square" rtlCol="0">
            <a:spAutoFit/>
          </a:bodyPr>
          <a:lstStyle/>
          <a:p>
            <a:pPr rtl="1"/>
            <a:r>
              <a:rPr lang="ar-EG" dirty="0">
                <a:solidFill>
                  <a:srgbClr val="FF0000"/>
                </a:solidFill>
              </a:rPr>
              <a:t>الفضة</a:t>
            </a:r>
            <a:endParaRPr lang="en-US" dirty="0">
              <a:solidFill>
                <a:srgbClr val="FF0000"/>
              </a:solidFill>
            </a:endParaRPr>
          </a:p>
        </p:txBody>
      </p:sp>
      <p:sp>
        <p:nvSpPr>
          <p:cNvPr id="13" name="TextBox 12">
            <a:extLst>
              <a:ext uri="{FF2B5EF4-FFF2-40B4-BE49-F238E27FC236}">
                <a16:creationId xmlns:a16="http://schemas.microsoft.com/office/drawing/2014/main" id="{26517201-D28F-7EEA-B76D-A46A3CC8117B}"/>
              </a:ext>
            </a:extLst>
          </p:cNvPr>
          <p:cNvSpPr txBox="1"/>
          <p:nvPr/>
        </p:nvSpPr>
        <p:spPr>
          <a:xfrm>
            <a:off x="6157070" y="5774050"/>
            <a:ext cx="4440598" cy="369332"/>
          </a:xfrm>
          <a:prstGeom prst="rect">
            <a:avLst/>
          </a:prstGeom>
          <a:noFill/>
        </p:spPr>
        <p:txBody>
          <a:bodyPr wrap="square" rtlCol="0">
            <a:spAutoFit/>
          </a:bodyPr>
          <a:lstStyle/>
          <a:p>
            <a:pPr lvl="0" algn="ctr" rtl="1"/>
            <a:r>
              <a:rPr lang="ar-EG" dirty="0">
                <a:solidFill>
                  <a:srgbClr val="FF0000"/>
                </a:solidFill>
              </a:rPr>
              <a:t>السلع الزراعية</a:t>
            </a:r>
            <a:endParaRPr lang="en-US" dirty="0">
              <a:solidFill>
                <a:srgbClr val="FF0000"/>
              </a:solidFill>
            </a:endParaRPr>
          </a:p>
        </p:txBody>
      </p:sp>
    </p:spTree>
    <p:extLst>
      <p:ext uri="{BB962C8B-B14F-4D97-AF65-F5344CB8AC3E}">
        <p14:creationId xmlns:p14="http://schemas.microsoft.com/office/powerpoint/2010/main" val="97882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4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par>
                          <p:cTn id="14" fill="hold">
                            <p:stCondLst>
                              <p:cond delay="4000"/>
                            </p:stCondLst>
                            <p:childTnLst>
                              <p:par>
                                <p:cTn id="15" presetID="1" presetClass="entr" presetSubtype="0" fill="hold" nodeType="afterEffect">
                                  <p:stCondLst>
                                    <p:cond delay="0"/>
                                  </p:stCondLst>
                                  <p:iterate type="lt">
                                    <p:tmAbs val="100"/>
                                  </p:iterate>
                                  <p:childTnLst>
                                    <p:set>
                                      <p:cBhvr>
                                        <p:cTn id="16" dur="1" fill="hold">
                                          <p:stCondLst>
                                            <p:cond delay="0"/>
                                          </p:stCondLst>
                                        </p:cTn>
                                        <p:tgtEl>
                                          <p:spTgt spid="11">
                                            <p:txEl>
                                              <p:pRg st="0" end="0"/>
                                            </p:txEl>
                                          </p:spTgt>
                                        </p:tgtEl>
                                        <p:attrNameLst>
                                          <p:attrName>style.visibility</p:attrName>
                                        </p:attrNameLst>
                                      </p:cBhvr>
                                      <p:to>
                                        <p:strVal val="visible"/>
                                      </p:to>
                                    </p:set>
                                  </p:childTnLst>
                                </p:cTn>
                              </p:par>
                              <p:par>
                                <p:cTn id="17" presetID="45"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0"/>
                                        <p:tgtEl>
                                          <p:spTgt spid="2"/>
                                        </p:tgtEl>
                                      </p:cBhvr>
                                    </p:animEffect>
                                    <p:anim calcmode="lin" valueType="num">
                                      <p:cBhvr>
                                        <p:cTn id="20" dur="10000" fill="hold"/>
                                        <p:tgtEl>
                                          <p:spTgt spid="2"/>
                                        </p:tgtEl>
                                        <p:attrNameLst>
                                          <p:attrName>ppt_w</p:attrName>
                                        </p:attrNameLst>
                                      </p:cBhvr>
                                      <p:tavLst>
                                        <p:tav tm="0" fmla="#ppt_w*sin(2.5*pi*$)">
                                          <p:val>
                                            <p:fltVal val="0"/>
                                          </p:val>
                                        </p:tav>
                                        <p:tav tm="100000">
                                          <p:val>
                                            <p:fltVal val="1"/>
                                          </p:val>
                                        </p:tav>
                                      </p:tavLst>
                                    </p:anim>
                                    <p:anim calcmode="lin" valueType="num">
                                      <p:cBhvr>
                                        <p:cTn id="21" dur="10000" fill="hold"/>
                                        <p:tgtEl>
                                          <p:spTgt spid="2"/>
                                        </p:tgtEl>
                                        <p:attrNameLst>
                                          <p:attrName>ppt_h</p:attrName>
                                        </p:attrNameLst>
                                      </p:cBhvr>
                                      <p:tavLst>
                                        <p:tav tm="0">
                                          <p:val>
                                            <p:strVal val="#ppt_h"/>
                                          </p:val>
                                        </p:tav>
                                        <p:tav tm="100000">
                                          <p:val>
                                            <p:strVal val="#ppt_h"/>
                                          </p:val>
                                        </p:tav>
                                      </p:tavLst>
                                    </p:anim>
                                  </p:childTnLst>
                                </p:cTn>
                              </p:par>
                            </p:childTnLst>
                          </p:cTn>
                        </p:par>
                        <p:par>
                          <p:cTn id="22" fill="hold">
                            <p:stCondLst>
                              <p:cond delay="14000"/>
                            </p:stCondLst>
                            <p:childTnLst>
                              <p:par>
                                <p:cTn id="23" presetID="1" presetClass="entr" presetSubtype="0" fill="hold" nodeType="afterEffect">
                                  <p:stCondLst>
                                    <p:cond delay="0"/>
                                  </p:stCondLst>
                                  <p:iterate type="lt">
                                    <p:tmAbs val="100"/>
                                  </p:iterate>
                                  <p:childTnLst>
                                    <p:set>
                                      <p:cBhvr>
                                        <p:cTn id="24" dur="1" fill="hold">
                                          <p:stCondLst>
                                            <p:cond delay="0"/>
                                          </p:stCondLst>
                                        </p:cTn>
                                        <p:tgtEl>
                                          <p:spTgt spid="12">
                                            <p:txEl>
                                              <p:pRg st="0" end="0"/>
                                            </p:txEl>
                                          </p:spTgt>
                                        </p:tgtEl>
                                        <p:attrNameLst>
                                          <p:attrName>style.visibility</p:attrName>
                                        </p:attrNameLst>
                                      </p:cBhvr>
                                      <p:to>
                                        <p:strVal val="visible"/>
                                      </p:to>
                                    </p:set>
                                  </p:childTnLst>
                                </p:cTn>
                              </p:par>
                              <p:par>
                                <p:cTn id="25" presetID="45"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0"/>
                                        <p:tgtEl>
                                          <p:spTgt spid="16"/>
                                        </p:tgtEl>
                                      </p:cBhvr>
                                    </p:animEffect>
                                    <p:anim calcmode="lin" valueType="num">
                                      <p:cBhvr>
                                        <p:cTn id="28" dur="10000" fill="hold"/>
                                        <p:tgtEl>
                                          <p:spTgt spid="16"/>
                                        </p:tgtEl>
                                        <p:attrNameLst>
                                          <p:attrName>ppt_w</p:attrName>
                                        </p:attrNameLst>
                                      </p:cBhvr>
                                      <p:tavLst>
                                        <p:tav tm="0" fmla="#ppt_w*sin(2.5*pi*$)">
                                          <p:val>
                                            <p:fltVal val="0"/>
                                          </p:val>
                                        </p:tav>
                                        <p:tav tm="100000">
                                          <p:val>
                                            <p:fltVal val="1"/>
                                          </p:val>
                                        </p:tav>
                                      </p:tavLst>
                                    </p:anim>
                                    <p:anim calcmode="lin" valueType="num">
                                      <p:cBhvr>
                                        <p:cTn id="29" dur="10000" fill="hold"/>
                                        <p:tgtEl>
                                          <p:spTgt spid="16"/>
                                        </p:tgtEl>
                                        <p:attrNameLst>
                                          <p:attrName>ppt_h</p:attrName>
                                        </p:attrNameLst>
                                      </p:cBhvr>
                                      <p:tavLst>
                                        <p:tav tm="0">
                                          <p:val>
                                            <p:strVal val="#ppt_h"/>
                                          </p:val>
                                        </p:tav>
                                        <p:tav tm="100000">
                                          <p:val>
                                            <p:strVal val="#ppt_h"/>
                                          </p:val>
                                        </p:tav>
                                      </p:tavLst>
                                    </p:anim>
                                  </p:childTnLst>
                                </p:cTn>
                              </p:par>
                            </p:childTnLst>
                          </p:cTn>
                        </p:par>
                        <p:par>
                          <p:cTn id="30" fill="hold">
                            <p:stCondLst>
                              <p:cond delay="24000"/>
                            </p:stCondLst>
                            <p:childTnLst>
                              <p:par>
                                <p:cTn id="31" presetID="1" presetClass="entr" presetSubtype="0" fill="hold" nodeType="afterEffect">
                                  <p:stCondLst>
                                    <p:cond delay="0"/>
                                  </p:stCondLst>
                                  <p:iterate type="lt">
                                    <p:tmAbs val="100"/>
                                  </p:iterate>
                                  <p:childTnLst>
                                    <p:set>
                                      <p:cBhvr>
                                        <p:cTn id="32" dur="1" fill="hold">
                                          <p:stCondLst>
                                            <p:cond delay="0"/>
                                          </p:stCondLst>
                                        </p:cTn>
                                        <p:tgtEl>
                                          <p:spTgt spid="18">
                                            <p:txEl>
                                              <p:pRg st="0" end="0"/>
                                            </p:txEl>
                                          </p:spTgt>
                                        </p:tgtEl>
                                        <p:attrNameLst>
                                          <p:attrName>style.visibility</p:attrName>
                                        </p:attrNameLst>
                                      </p:cBhvr>
                                      <p:to>
                                        <p:strVal val="visible"/>
                                      </p:to>
                                    </p:set>
                                  </p:childTnLst>
                                </p:cTn>
                              </p:par>
                              <p:par>
                                <p:cTn id="33" presetID="45"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0"/>
                                        <p:tgtEl>
                                          <p:spTgt spid="19"/>
                                        </p:tgtEl>
                                      </p:cBhvr>
                                    </p:animEffect>
                                    <p:anim calcmode="lin" valueType="num">
                                      <p:cBhvr>
                                        <p:cTn id="36" dur="10000" fill="hold"/>
                                        <p:tgtEl>
                                          <p:spTgt spid="19"/>
                                        </p:tgtEl>
                                        <p:attrNameLst>
                                          <p:attrName>ppt_w</p:attrName>
                                        </p:attrNameLst>
                                      </p:cBhvr>
                                      <p:tavLst>
                                        <p:tav tm="0" fmla="#ppt_w*sin(2.5*pi*$)">
                                          <p:val>
                                            <p:fltVal val="0"/>
                                          </p:val>
                                        </p:tav>
                                        <p:tav tm="100000">
                                          <p:val>
                                            <p:fltVal val="1"/>
                                          </p:val>
                                        </p:tav>
                                      </p:tavLst>
                                    </p:anim>
                                    <p:anim calcmode="lin" valueType="num">
                                      <p:cBhvr>
                                        <p:cTn id="37" dur="10000" fill="hold"/>
                                        <p:tgtEl>
                                          <p:spTgt spid="19"/>
                                        </p:tgtEl>
                                        <p:attrNameLst>
                                          <p:attrName>ppt_h</p:attrName>
                                        </p:attrNameLst>
                                      </p:cBhvr>
                                      <p:tavLst>
                                        <p:tav tm="0">
                                          <p:val>
                                            <p:strVal val="#ppt_h"/>
                                          </p:val>
                                        </p:tav>
                                        <p:tav tm="100000">
                                          <p:val>
                                            <p:strVal val="#ppt_h"/>
                                          </p:val>
                                        </p:tav>
                                      </p:tavLst>
                                    </p:anim>
                                  </p:childTnLst>
                                </p:cTn>
                              </p:par>
                            </p:childTnLst>
                          </p:cTn>
                        </p:par>
                        <p:par>
                          <p:cTn id="38" fill="hold">
                            <p:stCondLst>
                              <p:cond delay="34000"/>
                            </p:stCondLst>
                            <p:childTnLst>
                              <p:par>
                                <p:cTn id="39" presetID="1" presetClass="entr" presetSubtype="0" fill="hold" nodeType="afterEffect">
                                  <p:stCondLst>
                                    <p:cond delay="0"/>
                                  </p:stCondLst>
                                  <p:iterate type="lt">
                                    <p:tmAbs val="100"/>
                                  </p:iterate>
                                  <p:childTnLst>
                                    <p:set>
                                      <p:cBhvr>
                                        <p:cTn id="40" dur="1" fill="hold">
                                          <p:stCondLst>
                                            <p:cond delay="0"/>
                                          </p:stCondLst>
                                        </p:cTn>
                                        <p:tgtEl>
                                          <p:spTgt spid="21">
                                            <p:txEl>
                                              <p:pRg st="0" end="0"/>
                                            </p:txEl>
                                          </p:spTgt>
                                        </p:tgtEl>
                                        <p:attrNameLst>
                                          <p:attrName>style.visibility</p:attrName>
                                        </p:attrNameLst>
                                      </p:cBhvr>
                                      <p:to>
                                        <p:strVal val="visible"/>
                                      </p:to>
                                    </p:set>
                                  </p:childTnLst>
                                </p:cTn>
                              </p:par>
                              <p:par>
                                <p:cTn id="41" presetID="45"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0"/>
                                        <p:tgtEl>
                                          <p:spTgt spid="22"/>
                                        </p:tgtEl>
                                      </p:cBhvr>
                                    </p:animEffect>
                                    <p:anim calcmode="lin" valueType="num">
                                      <p:cBhvr>
                                        <p:cTn id="44" dur="10000" fill="hold"/>
                                        <p:tgtEl>
                                          <p:spTgt spid="22"/>
                                        </p:tgtEl>
                                        <p:attrNameLst>
                                          <p:attrName>ppt_w</p:attrName>
                                        </p:attrNameLst>
                                      </p:cBhvr>
                                      <p:tavLst>
                                        <p:tav tm="0" fmla="#ppt_w*sin(2.5*pi*$)">
                                          <p:val>
                                            <p:fltVal val="0"/>
                                          </p:val>
                                        </p:tav>
                                        <p:tav tm="100000">
                                          <p:val>
                                            <p:fltVal val="1"/>
                                          </p:val>
                                        </p:tav>
                                      </p:tavLst>
                                    </p:anim>
                                    <p:anim calcmode="lin" valueType="num">
                                      <p:cBhvr>
                                        <p:cTn id="45" dur="10000" fill="hold"/>
                                        <p:tgtEl>
                                          <p:spTgt spid="22"/>
                                        </p:tgtEl>
                                        <p:attrNameLst>
                                          <p:attrName>ppt_h</p:attrName>
                                        </p:attrNameLst>
                                      </p:cBhvr>
                                      <p:tavLst>
                                        <p:tav tm="0">
                                          <p:val>
                                            <p:strVal val="#ppt_h"/>
                                          </p:val>
                                        </p:tav>
                                        <p:tav tm="100000">
                                          <p:val>
                                            <p:strVal val="#ppt_h"/>
                                          </p:val>
                                        </p:tav>
                                      </p:tavLst>
                                    </p:anim>
                                  </p:childTnLst>
                                </p:cTn>
                              </p:par>
                            </p:childTnLst>
                          </p:cTn>
                        </p:par>
                        <p:par>
                          <p:cTn id="46" fill="hold">
                            <p:stCondLst>
                              <p:cond delay="44000"/>
                            </p:stCondLst>
                            <p:childTnLst>
                              <p:par>
                                <p:cTn id="47" presetID="1" presetClass="entr" presetSubtype="0" fill="hold" nodeType="afterEffect">
                                  <p:stCondLst>
                                    <p:cond delay="0"/>
                                  </p:stCondLst>
                                  <p:iterate type="lt">
                                    <p:tmAbs val="100"/>
                                  </p:iterate>
                                  <p:childTnLst>
                                    <p:set>
                                      <p:cBhvr>
                                        <p:cTn id="48" dur="1" fill="hold">
                                          <p:stCondLst>
                                            <p:cond delay="0"/>
                                          </p:stCondLst>
                                        </p:cTn>
                                        <p:tgtEl>
                                          <p:spTgt spid="24">
                                            <p:txEl>
                                              <p:pRg st="0" end="0"/>
                                            </p:txEl>
                                          </p:spTgt>
                                        </p:tgtEl>
                                        <p:attrNameLst>
                                          <p:attrName>style.visibility</p:attrName>
                                        </p:attrNameLst>
                                      </p:cBhvr>
                                      <p:to>
                                        <p:strVal val="visible"/>
                                      </p:to>
                                    </p:set>
                                  </p:childTnLst>
                                </p:cTn>
                              </p:par>
                              <p:par>
                                <p:cTn id="49" presetID="45"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0"/>
                                        <p:tgtEl>
                                          <p:spTgt spid="25"/>
                                        </p:tgtEl>
                                      </p:cBhvr>
                                    </p:animEffect>
                                    <p:anim calcmode="lin" valueType="num">
                                      <p:cBhvr>
                                        <p:cTn id="52" dur="10000" fill="hold"/>
                                        <p:tgtEl>
                                          <p:spTgt spid="25"/>
                                        </p:tgtEl>
                                        <p:attrNameLst>
                                          <p:attrName>ppt_w</p:attrName>
                                        </p:attrNameLst>
                                      </p:cBhvr>
                                      <p:tavLst>
                                        <p:tav tm="0" fmla="#ppt_w*sin(2.5*pi*$)">
                                          <p:val>
                                            <p:fltVal val="0"/>
                                          </p:val>
                                        </p:tav>
                                        <p:tav tm="100000">
                                          <p:val>
                                            <p:fltVal val="1"/>
                                          </p:val>
                                        </p:tav>
                                      </p:tavLst>
                                    </p:anim>
                                    <p:anim calcmode="lin" valueType="num">
                                      <p:cBhvr>
                                        <p:cTn id="53" dur="10000" fill="hold"/>
                                        <p:tgtEl>
                                          <p:spTgt spid="25"/>
                                        </p:tgtEl>
                                        <p:attrNameLst>
                                          <p:attrName>ppt_h</p:attrName>
                                        </p:attrNameLst>
                                      </p:cBhvr>
                                      <p:tavLst>
                                        <p:tav tm="0">
                                          <p:val>
                                            <p:strVal val="#ppt_h"/>
                                          </p:val>
                                        </p:tav>
                                        <p:tav tm="100000">
                                          <p:val>
                                            <p:strVal val="#ppt_h"/>
                                          </p:val>
                                        </p:tav>
                                      </p:tavLst>
                                    </p:anim>
                                  </p:childTnLst>
                                </p:cTn>
                              </p:par>
                            </p:childTnLst>
                          </p:cTn>
                        </p:par>
                        <p:par>
                          <p:cTn id="54" fill="hold">
                            <p:stCondLst>
                              <p:cond delay="54000"/>
                            </p:stCondLst>
                            <p:childTnLst>
                              <p:par>
                                <p:cTn id="55" presetID="1" presetClass="entr" presetSubtype="0" fill="hold" nodeType="afterEffect">
                                  <p:stCondLst>
                                    <p:cond delay="0"/>
                                  </p:stCondLst>
                                  <p:iterate type="lt">
                                    <p:tmAbs val="100"/>
                                  </p:iterate>
                                  <p:childTnLst>
                                    <p:set>
                                      <p:cBhvr>
                                        <p:cTn id="56" dur="1" fill="hold">
                                          <p:stCondLst>
                                            <p:cond delay="0"/>
                                          </p:stCondLst>
                                        </p:cTn>
                                        <p:tgtEl>
                                          <p:spTgt spid="27">
                                            <p:txEl>
                                              <p:pRg st="1" end="1"/>
                                            </p:txEl>
                                          </p:spTgt>
                                        </p:tgtEl>
                                        <p:attrNameLst>
                                          <p:attrName>style.visibility</p:attrName>
                                        </p:attrNameLst>
                                      </p:cBhvr>
                                      <p:to>
                                        <p:strVal val="visible"/>
                                      </p:to>
                                    </p:set>
                                  </p:childTnLst>
                                </p:cTn>
                              </p:par>
                            </p:childTnLst>
                          </p:cTn>
                        </p:par>
                        <p:par>
                          <p:cTn id="57" fill="hold">
                            <p:stCondLst>
                              <p:cond delay="54801"/>
                            </p:stCondLst>
                            <p:childTnLst>
                              <p:par>
                                <p:cTn id="58" presetID="1" presetClass="entr" presetSubtype="0" fill="hold" nodeType="afterEffect">
                                  <p:stCondLst>
                                    <p:cond delay="0"/>
                                  </p:stCondLst>
                                  <p:iterate type="lt">
                                    <p:tmAbs val="100"/>
                                  </p:iterate>
                                  <p:childTnLst>
                                    <p:set>
                                      <p:cBhvr>
                                        <p:cTn id="59" dur="1" fill="hold">
                                          <p:stCondLst>
                                            <p:cond delay="0"/>
                                          </p:stCondLst>
                                        </p:cTn>
                                        <p:tgtEl>
                                          <p:spTgt spid="27">
                                            <p:txEl>
                                              <p:pRg st="2" end="2"/>
                                            </p:txEl>
                                          </p:spTgt>
                                        </p:tgtEl>
                                        <p:attrNameLst>
                                          <p:attrName>style.visibility</p:attrName>
                                        </p:attrNameLst>
                                      </p:cBhvr>
                                      <p:to>
                                        <p:strVal val="visible"/>
                                      </p:to>
                                    </p:set>
                                  </p:childTnLst>
                                </p:cTn>
                              </p:par>
                              <p:par>
                                <p:cTn id="60" presetID="45"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0"/>
                                        <p:tgtEl>
                                          <p:spTgt spid="28"/>
                                        </p:tgtEl>
                                      </p:cBhvr>
                                    </p:animEffect>
                                    <p:anim calcmode="lin" valueType="num">
                                      <p:cBhvr>
                                        <p:cTn id="63" dur="10000" fill="hold"/>
                                        <p:tgtEl>
                                          <p:spTgt spid="28"/>
                                        </p:tgtEl>
                                        <p:attrNameLst>
                                          <p:attrName>ppt_w</p:attrName>
                                        </p:attrNameLst>
                                      </p:cBhvr>
                                      <p:tavLst>
                                        <p:tav tm="0" fmla="#ppt_w*sin(2.5*pi*$)">
                                          <p:val>
                                            <p:fltVal val="0"/>
                                          </p:val>
                                        </p:tav>
                                        <p:tav tm="100000">
                                          <p:val>
                                            <p:fltVal val="1"/>
                                          </p:val>
                                        </p:tav>
                                      </p:tavLst>
                                    </p:anim>
                                    <p:anim calcmode="lin" valueType="num">
                                      <p:cBhvr>
                                        <p:cTn id="64" dur="10000" fill="hold"/>
                                        <p:tgtEl>
                                          <p:spTgt spid="28"/>
                                        </p:tgtEl>
                                        <p:attrNameLst>
                                          <p:attrName>ppt_h</p:attrName>
                                        </p:attrNameLst>
                                      </p:cBhvr>
                                      <p:tavLst>
                                        <p:tav tm="0">
                                          <p:val>
                                            <p:strVal val="#ppt_h"/>
                                          </p:val>
                                        </p:tav>
                                        <p:tav tm="100000">
                                          <p:val>
                                            <p:strVal val="#ppt_h"/>
                                          </p:val>
                                        </p:tav>
                                      </p:tavLst>
                                    </p:anim>
                                  </p:childTnLst>
                                </p:cTn>
                              </p:par>
                            </p:childTnLst>
                          </p:cTn>
                        </p:par>
                        <p:par>
                          <p:cTn id="65" fill="hold">
                            <p:stCondLst>
                              <p:cond delay="64801"/>
                            </p:stCondLst>
                            <p:childTnLst>
                              <p:par>
                                <p:cTn id="66" presetID="1" presetClass="entr" presetSubtype="0" fill="hold" nodeType="afterEffect">
                                  <p:stCondLst>
                                    <p:cond delay="0"/>
                                  </p:stCondLst>
                                  <p:iterate type="lt">
                                    <p:tmAbs val="100"/>
                                  </p:iterate>
                                  <p:childTnLst>
                                    <p:set>
                                      <p:cBhvr>
                                        <p:cTn id="67" dur="1" fill="hold">
                                          <p:stCondLst>
                                            <p:cond delay="0"/>
                                          </p:stCondLst>
                                        </p:cTn>
                                        <p:tgtEl>
                                          <p:spTgt spid="30">
                                            <p:txEl>
                                              <p:pRg st="0" end="0"/>
                                            </p:txEl>
                                          </p:spTgt>
                                        </p:tgtEl>
                                        <p:attrNameLst>
                                          <p:attrName>style.visibility</p:attrName>
                                        </p:attrNameLst>
                                      </p:cBhvr>
                                      <p:to>
                                        <p:strVal val="visible"/>
                                      </p:to>
                                    </p:set>
                                  </p:childTnLst>
                                </p:cTn>
                              </p:par>
                              <p:par>
                                <p:cTn id="68" presetID="45"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10000"/>
                                        <p:tgtEl>
                                          <p:spTgt spid="31"/>
                                        </p:tgtEl>
                                      </p:cBhvr>
                                    </p:animEffect>
                                    <p:anim calcmode="lin" valueType="num">
                                      <p:cBhvr>
                                        <p:cTn id="71" dur="10000" fill="hold"/>
                                        <p:tgtEl>
                                          <p:spTgt spid="31"/>
                                        </p:tgtEl>
                                        <p:attrNameLst>
                                          <p:attrName>ppt_w</p:attrName>
                                        </p:attrNameLst>
                                      </p:cBhvr>
                                      <p:tavLst>
                                        <p:tav tm="0" fmla="#ppt_w*sin(2.5*pi*$)">
                                          <p:val>
                                            <p:fltVal val="0"/>
                                          </p:val>
                                        </p:tav>
                                        <p:tav tm="100000">
                                          <p:val>
                                            <p:fltVal val="1"/>
                                          </p:val>
                                        </p:tav>
                                      </p:tavLst>
                                    </p:anim>
                                    <p:anim calcmode="lin" valueType="num">
                                      <p:cBhvr>
                                        <p:cTn id="72" dur="10000" fill="hold"/>
                                        <p:tgtEl>
                                          <p:spTgt spid="31"/>
                                        </p:tgtEl>
                                        <p:attrNameLst>
                                          <p:attrName>ppt_h</p:attrName>
                                        </p:attrNameLst>
                                      </p:cBhvr>
                                      <p:tavLst>
                                        <p:tav tm="0">
                                          <p:val>
                                            <p:strVal val="#ppt_h"/>
                                          </p:val>
                                        </p:tav>
                                        <p:tav tm="100000">
                                          <p:val>
                                            <p:strVal val="#ppt_h"/>
                                          </p:val>
                                        </p:tav>
                                      </p:tavLst>
                                    </p:anim>
                                  </p:childTnLst>
                                </p:cTn>
                              </p:par>
                            </p:childTnLst>
                          </p:cTn>
                        </p:par>
                        <p:par>
                          <p:cTn id="73" fill="hold">
                            <p:stCondLst>
                              <p:cond delay="74801"/>
                            </p:stCondLst>
                            <p:childTnLst>
                              <p:par>
                                <p:cTn id="74" presetID="1" presetClass="entr" presetSubtype="0" fill="hold" nodeType="afterEffect">
                                  <p:stCondLst>
                                    <p:cond delay="0"/>
                                  </p:stCondLst>
                                  <p:iterate type="lt">
                                    <p:tmAbs val="100"/>
                                  </p:iterate>
                                  <p:childTnLst>
                                    <p:set>
                                      <p:cBhvr>
                                        <p:cTn id="75" dur="1" fill="hold">
                                          <p:stCondLst>
                                            <p:cond delay="0"/>
                                          </p:stCondLst>
                                        </p:cTn>
                                        <p:tgtEl>
                                          <p:spTgt spid="33">
                                            <p:txEl>
                                              <p:pRg st="0" end="0"/>
                                            </p:txEl>
                                          </p:spTgt>
                                        </p:tgtEl>
                                        <p:attrNameLst>
                                          <p:attrName>style.visibility</p:attrName>
                                        </p:attrNameLst>
                                      </p:cBhvr>
                                      <p:to>
                                        <p:strVal val="visible"/>
                                      </p:to>
                                    </p:set>
                                  </p:childTnLst>
                                </p:cTn>
                              </p:par>
                            </p:childTnLst>
                          </p:cTn>
                        </p:par>
                        <p:par>
                          <p:cTn id="76" fill="hold">
                            <p:stCondLst>
                              <p:cond delay="75302"/>
                            </p:stCondLst>
                            <p:childTnLst>
                              <p:par>
                                <p:cTn id="77" presetID="1" presetClass="entr" presetSubtype="0" fill="hold" nodeType="afterEffect">
                                  <p:stCondLst>
                                    <p:cond delay="0"/>
                                  </p:stCondLst>
                                  <p:iterate type="lt">
                                    <p:tmAbs val="100"/>
                                  </p:iterate>
                                  <p:childTnLst>
                                    <p:set>
                                      <p:cBhvr>
                                        <p:cTn id="78" dur="1" fill="hold">
                                          <p:stCondLst>
                                            <p:cond delay="0"/>
                                          </p:stCondLst>
                                        </p:cTn>
                                        <p:tgtEl>
                                          <p:spTgt spid="33">
                                            <p:txEl>
                                              <p:pRg st="1" end="1"/>
                                            </p:txEl>
                                          </p:spTgt>
                                        </p:tgtEl>
                                        <p:attrNameLst>
                                          <p:attrName>style.visibility</p:attrName>
                                        </p:attrNameLst>
                                      </p:cBhvr>
                                      <p:to>
                                        <p:strVal val="visible"/>
                                      </p:to>
                                    </p:set>
                                  </p:childTnLst>
                                </p:cTn>
                              </p:par>
                            </p:childTnLst>
                          </p:cTn>
                        </p:par>
                        <p:par>
                          <p:cTn id="79" fill="hold">
                            <p:stCondLst>
                              <p:cond delay="76803"/>
                            </p:stCondLst>
                            <p:childTnLst>
                              <p:par>
                                <p:cTn id="80" presetID="1" presetClass="entr" presetSubtype="0" fill="hold" nodeType="afterEffect">
                                  <p:stCondLst>
                                    <p:cond delay="0"/>
                                  </p:stCondLst>
                                  <p:iterate type="lt">
                                    <p:tmAbs val="100"/>
                                  </p:iterate>
                                  <p:childTnLst>
                                    <p:set>
                                      <p:cBhvr>
                                        <p:cTn id="81" dur="1" fill="hold">
                                          <p:stCondLst>
                                            <p:cond delay="0"/>
                                          </p:stCondLst>
                                        </p:cTn>
                                        <p:tgtEl>
                                          <p:spTgt spid="33">
                                            <p:txEl>
                                              <p:pRg st="2" end="2"/>
                                            </p:txEl>
                                          </p:spTgt>
                                        </p:tgtEl>
                                        <p:attrNameLst>
                                          <p:attrName>style.visibility</p:attrName>
                                        </p:attrNameLst>
                                      </p:cBhvr>
                                      <p:to>
                                        <p:strVal val="visible"/>
                                      </p:to>
                                    </p:set>
                                  </p:childTnLst>
                                </p:cTn>
                              </p:par>
                              <p:par>
                                <p:cTn id="82" presetID="45" presetClass="entr" presetSubtype="0"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10000"/>
                                        <p:tgtEl>
                                          <p:spTgt spid="34"/>
                                        </p:tgtEl>
                                      </p:cBhvr>
                                    </p:animEffect>
                                    <p:anim calcmode="lin" valueType="num">
                                      <p:cBhvr>
                                        <p:cTn id="85" dur="10000" fill="hold"/>
                                        <p:tgtEl>
                                          <p:spTgt spid="34"/>
                                        </p:tgtEl>
                                        <p:attrNameLst>
                                          <p:attrName>ppt_w</p:attrName>
                                        </p:attrNameLst>
                                      </p:cBhvr>
                                      <p:tavLst>
                                        <p:tav tm="0" fmla="#ppt_w*sin(2.5*pi*$)">
                                          <p:val>
                                            <p:fltVal val="0"/>
                                          </p:val>
                                        </p:tav>
                                        <p:tav tm="100000">
                                          <p:val>
                                            <p:fltVal val="1"/>
                                          </p:val>
                                        </p:tav>
                                      </p:tavLst>
                                    </p:anim>
                                    <p:anim calcmode="lin" valueType="num">
                                      <p:cBhvr>
                                        <p:cTn id="86" dur="10000" fill="hold"/>
                                        <p:tgtEl>
                                          <p:spTgt spid="34"/>
                                        </p:tgtEl>
                                        <p:attrNameLst>
                                          <p:attrName>ppt_h</p:attrName>
                                        </p:attrNameLst>
                                      </p:cBhvr>
                                      <p:tavLst>
                                        <p:tav tm="0">
                                          <p:val>
                                            <p:strVal val="#ppt_h"/>
                                          </p:val>
                                        </p:tav>
                                        <p:tav tm="100000">
                                          <p:val>
                                            <p:strVal val="#ppt_h"/>
                                          </p:val>
                                        </p:tav>
                                      </p:tavLst>
                                    </p:anim>
                                  </p:childTnLst>
                                </p:cTn>
                              </p:par>
                            </p:childTnLst>
                          </p:cTn>
                        </p:par>
                        <p:par>
                          <p:cTn id="87" fill="hold">
                            <p:stCondLst>
                              <p:cond delay="86803"/>
                            </p:stCondLst>
                            <p:childTnLst>
                              <p:par>
                                <p:cTn id="88" presetID="1" presetClass="entr" presetSubtype="0" fill="hold" nodeType="afterEffect">
                                  <p:stCondLst>
                                    <p:cond delay="0"/>
                                  </p:stCondLst>
                                  <p:iterate type="lt">
                                    <p:tmAbs val="100"/>
                                  </p:iterate>
                                  <p:childTnLst>
                                    <p:set>
                                      <p:cBhvr>
                                        <p:cTn id="89" dur="1" fill="hold">
                                          <p:stCondLst>
                                            <p:cond delay="0"/>
                                          </p:stCondLst>
                                        </p:cTn>
                                        <p:tgtEl>
                                          <p:spTgt spid="4">
                                            <p:txEl>
                                              <p:pRg st="0" end="0"/>
                                            </p:txEl>
                                          </p:spTgt>
                                        </p:tgtEl>
                                        <p:attrNameLst>
                                          <p:attrName>style.visibility</p:attrName>
                                        </p:attrNameLst>
                                      </p:cBhvr>
                                      <p:to>
                                        <p:strVal val="visible"/>
                                      </p:to>
                                    </p:set>
                                  </p:childTnLst>
                                </p:cTn>
                              </p:par>
                            </p:childTnLst>
                          </p:cTn>
                        </p:par>
                        <p:par>
                          <p:cTn id="90" fill="hold">
                            <p:stCondLst>
                              <p:cond delay="87204"/>
                            </p:stCondLst>
                            <p:childTnLst>
                              <p:par>
                                <p:cTn id="91" presetID="1" presetClass="entr" presetSubtype="0" fill="hold" nodeType="afterEffect">
                                  <p:stCondLst>
                                    <p:cond delay="0"/>
                                  </p:stCondLst>
                                  <p:iterate type="lt">
                                    <p:tmAbs val="100"/>
                                  </p:iterate>
                                  <p:childTnLst>
                                    <p:set>
                                      <p:cBhvr>
                                        <p:cTn id="9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16" grpId="0" animBg="1"/>
      <p:bldP spid="19" grpId="0" animBg="1"/>
      <p:bldP spid="22" grpId="0" animBg="1"/>
      <p:bldP spid="25" grpId="0" animBg="1"/>
      <p:bldP spid="28" grpId="0" animBg="1"/>
      <p:bldP spid="31"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a:extLst>
              <a:ext uri="{FF2B5EF4-FFF2-40B4-BE49-F238E27FC236}">
                <a16:creationId xmlns:a16="http://schemas.microsoft.com/office/drawing/2014/main" id="{292240BF-DAEF-9372-A38D-78F3509B05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6A4615F-34DF-5873-C0C5-667234FB13B9}"/>
              </a:ext>
            </a:extLst>
          </p:cNvPr>
          <p:cNvSpPr/>
          <p:nvPr/>
        </p:nvSpPr>
        <p:spPr>
          <a:xfrm>
            <a:off x="3492961" y="251976"/>
            <a:ext cx="5307677" cy="922713"/>
          </a:xfrm>
          <a:prstGeom prst="round2DiagRect">
            <a:avLst/>
          </a:prstGeom>
          <a:gradFill>
            <a:gsLst>
              <a:gs pos="0">
                <a:schemeClr val="tx1"/>
              </a:gs>
              <a:gs pos="100000">
                <a:schemeClr val="tx1">
                  <a:lumMod val="75000"/>
                </a:schemeClr>
              </a:gs>
            </a:gsLst>
            <a:lin ang="6120000" scaled="1"/>
          </a:gradFill>
          <a:effectLst>
            <a:glow rad="101600">
              <a:schemeClr val="accent3">
                <a:satMod val="175000"/>
                <a:alpha val="40000"/>
              </a:schemeClr>
            </a:glow>
            <a:outerShdw blurRad="76200" dist="12700" dir="2700000" sy="-23000" kx="-800400" algn="bl" rotWithShape="0">
              <a:prstClr val="black">
                <a:alpha val="2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rtl="1"/>
            <a:r>
              <a:rPr lang="ar-EG" sz="2400" dirty="0">
                <a:solidFill>
                  <a:srgbClr val="00B050"/>
                </a:solidFill>
              </a:rPr>
              <a:t>ما </a:t>
            </a:r>
            <a:r>
              <a:rPr lang="ar-EG" sz="2400" dirty="0">
                <a:solidFill>
                  <a:srgbClr val="FF0000"/>
                </a:solidFill>
              </a:rPr>
              <a:t>العملات</a:t>
            </a:r>
            <a:r>
              <a:rPr lang="ar-EG" sz="2400" dirty="0">
                <a:solidFill>
                  <a:srgbClr val="00B050"/>
                </a:solidFill>
              </a:rPr>
              <a:t> الأكثر تداولا؟</a:t>
            </a:r>
            <a:endParaRPr lang="en-US" sz="2400" dirty="0">
              <a:solidFill>
                <a:srgbClr val="00B050"/>
              </a:solidFill>
            </a:endParaRPr>
          </a:p>
        </p:txBody>
      </p:sp>
      <p:sp>
        <p:nvSpPr>
          <p:cNvPr id="6" name="Explosion: 8 Points 5">
            <a:extLst>
              <a:ext uri="{FF2B5EF4-FFF2-40B4-BE49-F238E27FC236}">
                <a16:creationId xmlns:a16="http://schemas.microsoft.com/office/drawing/2014/main" id="{B40A36E8-6D24-6829-722E-1BCB31F2E8ED}"/>
              </a:ext>
            </a:extLst>
          </p:cNvPr>
          <p:cNvSpPr/>
          <p:nvPr/>
        </p:nvSpPr>
        <p:spPr>
          <a:xfrm>
            <a:off x="8539380" y="90955"/>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8DA18075-7E03-B436-246A-7A22E35D3F50}"/>
              </a:ext>
            </a:extLst>
          </p:cNvPr>
          <p:cNvSpPr>
            <a:spLocks noGrp="1"/>
          </p:cNvSpPr>
          <p:nvPr>
            <p:ph type="sldNum" sz="quarter" idx="12"/>
          </p:nvPr>
        </p:nvSpPr>
        <p:spPr>
          <a:xfrm>
            <a:off x="10363200" y="5899630"/>
            <a:ext cx="1142245" cy="669925"/>
          </a:xfrm>
        </p:spPr>
        <p:txBody>
          <a:bodyPr/>
          <a:lstStyle/>
          <a:p>
            <a:r>
              <a:rPr lang="ar-EG" sz="6000" dirty="0">
                <a:solidFill>
                  <a:schemeClr val="tx1"/>
                </a:solidFill>
              </a:rPr>
              <a:t>11</a:t>
            </a:r>
            <a:endParaRPr lang="en-US" sz="6000" dirty="0">
              <a:solidFill>
                <a:schemeClr val="tx1"/>
              </a:solidFill>
            </a:endParaRPr>
          </a:p>
        </p:txBody>
      </p:sp>
      <p:sp>
        <p:nvSpPr>
          <p:cNvPr id="9" name="Rectangle: Diagonal Corners Rounded 8">
            <a:extLst>
              <a:ext uri="{FF2B5EF4-FFF2-40B4-BE49-F238E27FC236}">
                <a16:creationId xmlns:a16="http://schemas.microsoft.com/office/drawing/2014/main" id="{E090905C-A8F8-9020-477E-2CA71FE514A3}"/>
              </a:ext>
            </a:extLst>
          </p:cNvPr>
          <p:cNvSpPr/>
          <p:nvPr/>
        </p:nvSpPr>
        <p:spPr>
          <a:xfrm>
            <a:off x="9851780" y="1471504"/>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8CB17454-838A-C0BB-ACC0-9860F50D77EB}"/>
              </a:ext>
            </a:extLst>
          </p:cNvPr>
          <p:cNvSpPr txBox="1"/>
          <p:nvPr/>
        </p:nvSpPr>
        <p:spPr>
          <a:xfrm>
            <a:off x="9982409" y="1967893"/>
            <a:ext cx="1903340" cy="369332"/>
          </a:xfrm>
          <a:prstGeom prst="rect">
            <a:avLst/>
          </a:prstGeom>
          <a:noFill/>
        </p:spPr>
        <p:txBody>
          <a:bodyPr wrap="square" rtlCol="0">
            <a:spAutoFit/>
          </a:bodyPr>
          <a:lstStyle/>
          <a:p>
            <a:pPr algn="ctr"/>
            <a:r>
              <a:rPr lang="en-US" dirty="0">
                <a:solidFill>
                  <a:srgbClr val="FF0000"/>
                </a:solidFill>
              </a:rPr>
              <a:t>EURUSD</a:t>
            </a:r>
            <a:endParaRPr lang="en-US" sz="2000" dirty="0">
              <a:solidFill>
                <a:srgbClr val="FF0000"/>
              </a:solidFill>
            </a:endParaRPr>
          </a:p>
        </p:txBody>
      </p:sp>
      <p:sp>
        <p:nvSpPr>
          <p:cNvPr id="2" name="Explosion: 8 Points 1">
            <a:extLst>
              <a:ext uri="{FF2B5EF4-FFF2-40B4-BE49-F238E27FC236}">
                <a16:creationId xmlns:a16="http://schemas.microsoft.com/office/drawing/2014/main" id="{A70690BF-4843-3759-DB72-4464D0292639}"/>
              </a:ext>
            </a:extLst>
          </p:cNvPr>
          <p:cNvSpPr/>
          <p:nvPr/>
        </p:nvSpPr>
        <p:spPr>
          <a:xfrm>
            <a:off x="11493863" y="1303228"/>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Diagonal Corners Rounded 6">
            <a:extLst>
              <a:ext uri="{FF2B5EF4-FFF2-40B4-BE49-F238E27FC236}">
                <a16:creationId xmlns:a16="http://schemas.microsoft.com/office/drawing/2014/main" id="{EDDA58DB-6852-3CB4-25EE-6EC5AA3EFAB8}"/>
              </a:ext>
            </a:extLst>
          </p:cNvPr>
          <p:cNvSpPr/>
          <p:nvPr/>
        </p:nvSpPr>
        <p:spPr>
          <a:xfrm>
            <a:off x="7322086" y="1553565"/>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a:extLst>
              <a:ext uri="{FF2B5EF4-FFF2-40B4-BE49-F238E27FC236}">
                <a16:creationId xmlns:a16="http://schemas.microsoft.com/office/drawing/2014/main" id="{37FDCECD-86DA-2DCD-4B2B-1EDFF820BB13}"/>
              </a:ext>
            </a:extLst>
          </p:cNvPr>
          <p:cNvSpPr txBox="1"/>
          <p:nvPr/>
        </p:nvSpPr>
        <p:spPr>
          <a:xfrm>
            <a:off x="7435531" y="2041533"/>
            <a:ext cx="1669671" cy="369332"/>
          </a:xfrm>
          <a:prstGeom prst="rect">
            <a:avLst/>
          </a:prstGeom>
          <a:noFill/>
        </p:spPr>
        <p:txBody>
          <a:bodyPr wrap="square" rtlCol="0">
            <a:spAutoFit/>
          </a:bodyPr>
          <a:lstStyle/>
          <a:p>
            <a:pPr algn="ctr"/>
            <a:r>
              <a:rPr lang="en-US" dirty="0">
                <a:solidFill>
                  <a:srgbClr val="FF0000"/>
                </a:solidFill>
              </a:rPr>
              <a:t>USDJPY</a:t>
            </a:r>
            <a:endParaRPr lang="en-US" sz="2000" dirty="0">
              <a:solidFill>
                <a:srgbClr val="FF0000"/>
              </a:solidFill>
            </a:endParaRPr>
          </a:p>
        </p:txBody>
      </p:sp>
      <p:sp>
        <p:nvSpPr>
          <p:cNvPr id="16" name="Explosion: 8 Points 15">
            <a:extLst>
              <a:ext uri="{FF2B5EF4-FFF2-40B4-BE49-F238E27FC236}">
                <a16:creationId xmlns:a16="http://schemas.microsoft.com/office/drawing/2014/main" id="{4CBFCF15-B25F-BC1D-6903-9417D3C6F767}"/>
              </a:ext>
            </a:extLst>
          </p:cNvPr>
          <p:cNvSpPr/>
          <p:nvPr/>
        </p:nvSpPr>
        <p:spPr>
          <a:xfrm>
            <a:off x="8964169" y="1385289"/>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ectangle: Diagonal Corners Rounded 16">
            <a:extLst>
              <a:ext uri="{FF2B5EF4-FFF2-40B4-BE49-F238E27FC236}">
                <a16:creationId xmlns:a16="http://schemas.microsoft.com/office/drawing/2014/main" id="{A24DD3C5-EE52-B344-08D1-18BCD71A3704}"/>
              </a:ext>
            </a:extLst>
          </p:cNvPr>
          <p:cNvSpPr/>
          <p:nvPr/>
        </p:nvSpPr>
        <p:spPr>
          <a:xfrm>
            <a:off x="4792392" y="1591160"/>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a:extLst>
              <a:ext uri="{FF2B5EF4-FFF2-40B4-BE49-F238E27FC236}">
                <a16:creationId xmlns:a16="http://schemas.microsoft.com/office/drawing/2014/main" id="{765BE0A6-B3C3-CCA5-8461-8C2CF07821DD}"/>
              </a:ext>
            </a:extLst>
          </p:cNvPr>
          <p:cNvSpPr txBox="1"/>
          <p:nvPr/>
        </p:nvSpPr>
        <p:spPr>
          <a:xfrm>
            <a:off x="4105343" y="2034694"/>
            <a:ext cx="3170919" cy="369332"/>
          </a:xfrm>
          <a:prstGeom prst="rect">
            <a:avLst/>
          </a:prstGeom>
          <a:noFill/>
        </p:spPr>
        <p:txBody>
          <a:bodyPr wrap="square" rtlCol="0">
            <a:spAutoFit/>
          </a:bodyPr>
          <a:lstStyle/>
          <a:p>
            <a:pPr algn="ctr"/>
            <a:r>
              <a:rPr lang="en-US" dirty="0">
                <a:solidFill>
                  <a:srgbClr val="FF0000"/>
                </a:solidFill>
              </a:rPr>
              <a:t>GBPUSD</a:t>
            </a:r>
            <a:endParaRPr lang="en-US" sz="2000" dirty="0">
              <a:solidFill>
                <a:srgbClr val="FF0000"/>
              </a:solidFill>
            </a:endParaRPr>
          </a:p>
        </p:txBody>
      </p:sp>
      <p:sp>
        <p:nvSpPr>
          <p:cNvPr id="19" name="Explosion: 8 Points 18">
            <a:extLst>
              <a:ext uri="{FF2B5EF4-FFF2-40B4-BE49-F238E27FC236}">
                <a16:creationId xmlns:a16="http://schemas.microsoft.com/office/drawing/2014/main" id="{31B15DA4-C218-D246-126C-E17ADA853C2E}"/>
              </a:ext>
            </a:extLst>
          </p:cNvPr>
          <p:cNvSpPr/>
          <p:nvPr/>
        </p:nvSpPr>
        <p:spPr>
          <a:xfrm>
            <a:off x="6434475" y="1422884"/>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ectangle: Diagonal Corners Rounded 19">
            <a:extLst>
              <a:ext uri="{FF2B5EF4-FFF2-40B4-BE49-F238E27FC236}">
                <a16:creationId xmlns:a16="http://schemas.microsoft.com/office/drawing/2014/main" id="{892B3DAB-96DC-3E4D-7372-4254EFC8DE76}"/>
              </a:ext>
            </a:extLst>
          </p:cNvPr>
          <p:cNvSpPr/>
          <p:nvPr/>
        </p:nvSpPr>
        <p:spPr>
          <a:xfrm>
            <a:off x="802223" y="1436150"/>
            <a:ext cx="3662900" cy="1537551"/>
          </a:xfrm>
          <a:custGeom>
            <a:avLst/>
            <a:gdLst>
              <a:gd name="connsiteX0" fmla="*/ 256264 w 3662900"/>
              <a:gd name="connsiteY0" fmla="*/ 0 h 1537551"/>
              <a:gd name="connsiteX1" fmla="*/ 824037 w 3662900"/>
              <a:gd name="connsiteY1" fmla="*/ 0 h 1537551"/>
              <a:gd name="connsiteX2" fmla="*/ 1323677 w 3662900"/>
              <a:gd name="connsiteY2" fmla="*/ 0 h 1537551"/>
              <a:gd name="connsiteX3" fmla="*/ 1925516 w 3662900"/>
              <a:gd name="connsiteY3" fmla="*/ 0 h 1537551"/>
              <a:gd name="connsiteX4" fmla="*/ 2459222 w 3662900"/>
              <a:gd name="connsiteY4" fmla="*/ 0 h 1537551"/>
              <a:gd name="connsiteX5" fmla="*/ 2958862 w 3662900"/>
              <a:gd name="connsiteY5" fmla="*/ 0 h 1537551"/>
              <a:gd name="connsiteX6" fmla="*/ 3662900 w 3662900"/>
              <a:gd name="connsiteY6" fmla="*/ 0 h 1537551"/>
              <a:gd name="connsiteX7" fmla="*/ 3662900 w 3662900"/>
              <a:gd name="connsiteY7" fmla="*/ 0 h 1537551"/>
              <a:gd name="connsiteX8" fmla="*/ 3662900 w 3662900"/>
              <a:gd name="connsiteY8" fmla="*/ 427096 h 1537551"/>
              <a:gd name="connsiteX9" fmla="*/ 3662900 w 3662900"/>
              <a:gd name="connsiteY9" fmla="*/ 854191 h 1537551"/>
              <a:gd name="connsiteX10" fmla="*/ 3662900 w 3662900"/>
              <a:gd name="connsiteY10" fmla="*/ 1281287 h 1537551"/>
              <a:gd name="connsiteX11" fmla="*/ 3406636 w 3662900"/>
              <a:gd name="connsiteY11" fmla="*/ 1537551 h 1537551"/>
              <a:gd name="connsiteX12" fmla="*/ 2838863 w 3662900"/>
              <a:gd name="connsiteY12" fmla="*/ 1537551 h 1537551"/>
              <a:gd name="connsiteX13" fmla="*/ 2271091 w 3662900"/>
              <a:gd name="connsiteY13" fmla="*/ 1537551 h 1537551"/>
              <a:gd name="connsiteX14" fmla="*/ 1703318 w 3662900"/>
              <a:gd name="connsiteY14" fmla="*/ 1537551 h 1537551"/>
              <a:gd name="connsiteX15" fmla="*/ 1101479 w 3662900"/>
              <a:gd name="connsiteY15" fmla="*/ 1537551 h 1537551"/>
              <a:gd name="connsiteX16" fmla="*/ 567773 w 3662900"/>
              <a:gd name="connsiteY16" fmla="*/ 1537551 h 1537551"/>
              <a:gd name="connsiteX17" fmla="*/ 0 w 3662900"/>
              <a:gd name="connsiteY17" fmla="*/ 1537551 h 1537551"/>
              <a:gd name="connsiteX18" fmla="*/ 0 w 3662900"/>
              <a:gd name="connsiteY18" fmla="*/ 1537551 h 1537551"/>
              <a:gd name="connsiteX19" fmla="*/ 0 w 3662900"/>
              <a:gd name="connsiteY19" fmla="*/ 1097642 h 1537551"/>
              <a:gd name="connsiteX20" fmla="*/ 0 w 3662900"/>
              <a:gd name="connsiteY20" fmla="*/ 683360 h 1537551"/>
              <a:gd name="connsiteX21" fmla="*/ 0 w 3662900"/>
              <a:gd name="connsiteY21" fmla="*/ 256264 h 1537551"/>
              <a:gd name="connsiteX22" fmla="*/ 256264 w 3662900"/>
              <a:gd name="connsiteY22"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62900" h="1537551" fill="none" extrusionOk="0">
                <a:moveTo>
                  <a:pt x="256264" y="0"/>
                </a:moveTo>
                <a:cubicBezTo>
                  <a:pt x="374064" y="-60471"/>
                  <a:pt x="545144" y="42924"/>
                  <a:pt x="824037" y="0"/>
                </a:cubicBezTo>
                <a:cubicBezTo>
                  <a:pt x="1102930" y="-42924"/>
                  <a:pt x="1161562" y="46111"/>
                  <a:pt x="1323677" y="0"/>
                </a:cubicBezTo>
                <a:cubicBezTo>
                  <a:pt x="1485792" y="-46111"/>
                  <a:pt x="1650200" y="60710"/>
                  <a:pt x="1925516" y="0"/>
                </a:cubicBezTo>
                <a:cubicBezTo>
                  <a:pt x="2200832" y="-60710"/>
                  <a:pt x="2197279" y="44460"/>
                  <a:pt x="2459222" y="0"/>
                </a:cubicBezTo>
                <a:cubicBezTo>
                  <a:pt x="2721165" y="-44460"/>
                  <a:pt x="2852789" y="49775"/>
                  <a:pt x="2958862" y="0"/>
                </a:cubicBezTo>
                <a:cubicBezTo>
                  <a:pt x="3064935" y="-49775"/>
                  <a:pt x="3518610" y="79346"/>
                  <a:pt x="3662900" y="0"/>
                </a:cubicBezTo>
                <a:lnTo>
                  <a:pt x="3662900" y="0"/>
                </a:lnTo>
                <a:cubicBezTo>
                  <a:pt x="3695355" y="201214"/>
                  <a:pt x="3648870" y="277173"/>
                  <a:pt x="3662900" y="427096"/>
                </a:cubicBezTo>
                <a:cubicBezTo>
                  <a:pt x="3676930" y="577019"/>
                  <a:pt x="3614610" y="652498"/>
                  <a:pt x="3662900" y="854191"/>
                </a:cubicBezTo>
                <a:cubicBezTo>
                  <a:pt x="3711190" y="1055885"/>
                  <a:pt x="3612683" y="1069709"/>
                  <a:pt x="3662900" y="1281287"/>
                </a:cubicBezTo>
                <a:cubicBezTo>
                  <a:pt x="3664773" y="1387251"/>
                  <a:pt x="3554062" y="1516858"/>
                  <a:pt x="3406636" y="1537551"/>
                </a:cubicBezTo>
                <a:cubicBezTo>
                  <a:pt x="3163553" y="1542819"/>
                  <a:pt x="3086135" y="1527449"/>
                  <a:pt x="2838863" y="1537551"/>
                </a:cubicBezTo>
                <a:cubicBezTo>
                  <a:pt x="2591591" y="1547653"/>
                  <a:pt x="2524024" y="1519878"/>
                  <a:pt x="2271091" y="1537551"/>
                </a:cubicBezTo>
                <a:cubicBezTo>
                  <a:pt x="2018158" y="1555224"/>
                  <a:pt x="1860908" y="1480407"/>
                  <a:pt x="1703318" y="1537551"/>
                </a:cubicBezTo>
                <a:cubicBezTo>
                  <a:pt x="1545728" y="1594695"/>
                  <a:pt x="1390317" y="1472244"/>
                  <a:pt x="1101479" y="1537551"/>
                </a:cubicBezTo>
                <a:cubicBezTo>
                  <a:pt x="812641" y="1602858"/>
                  <a:pt x="758433" y="1529926"/>
                  <a:pt x="567773" y="1537551"/>
                </a:cubicBezTo>
                <a:cubicBezTo>
                  <a:pt x="377113" y="1545176"/>
                  <a:pt x="274157" y="1481202"/>
                  <a:pt x="0" y="1537551"/>
                </a:cubicBezTo>
                <a:lnTo>
                  <a:pt x="0" y="1537551"/>
                </a:lnTo>
                <a:cubicBezTo>
                  <a:pt x="-44599" y="1332943"/>
                  <a:pt x="21023" y="1286162"/>
                  <a:pt x="0" y="1097642"/>
                </a:cubicBezTo>
                <a:cubicBezTo>
                  <a:pt x="-21023" y="909122"/>
                  <a:pt x="48411" y="795109"/>
                  <a:pt x="0" y="683360"/>
                </a:cubicBezTo>
                <a:cubicBezTo>
                  <a:pt x="-48411" y="571611"/>
                  <a:pt x="12944" y="463520"/>
                  <a:pt x="0" y="256264"/>
                </a:cubicBezTo>
                <a:cubicBezTo>
                  <a:pt x="-5524" y="103490"/>
                  <a:pt x="125287" y="4309"/>
                  <a:pt x="256264" y="0"/>
                </a:cubicBezTo>
                <a:close/>
              </a:path>
              <a:path w="3662900" h="1537551" stroke="0" extrusionOk="0">
                <a:moveTo>
                  <a:pt x="256264" y="0"/>
                </a:moveTo>
                <a:cubicBezTo>
                  <a:pt x="526483" y="-61446"/>
                  <a:pt x="674077" y="27174"/>
                  <a:pt x="892169" y="0"/>
                </a:cubicBezTo>
                <a:cubicBezTo>
                  <a:pt x="1110262" y="-27174"/>
                  <a:pt x="1134457" y="42916"/>
                  <a:pt x="1357743" y="0"/>
                </a:cubicBezTo>
                <a:cubicBezTo>
                  <a:pt x="1581029" y="-42916"/>
                  <a:pt x="1774218" y="25239"/>
                  <a:pt x="1993648" y="0"/>
                </a:cubicBezTo>
                <a:cubicBezTo>
                  <a:pt x="2213078" y="-25239"/>
                  <a:pt x="2501736" y="64888"/>
                  <a:pt x="2629554" y="0"/>
                </a:cubicBezTo>
                <a:cubicBezTo>
                  <a:pt x="2757372" y="-64888"/>
                  <a:pt x="3339774" y="95967"/>
                  <a:pt x="3662900" y="0"/>
                </a:cubicBezTo>
                <a:lnTo>
                  <a:pt x="3662900" y="0"/>
                </a:lnTo>
                <a:cubicBezTo>
                  <a:pt x="3695647" y="108917"/>
                  <a:pt x="3638852" y="250609"/>
                  <a:pt x="3662900" y="439909"/>
                </a:cubicBezTo>
                <a:cubicBezTo>
                  <a:pt x="3686948" y="629209"/>
                  <a:pt x="3614642" y="770090"/>
                  <a:pt x="3662900" y="892630"/>
                </a:cubicBezTo>
                <a:cubicBezTo>
                  <a:pt x="3711158" y="1015170"/>
                  <a:pt x="3645250" y="1088583"/>
                  <a:pt x="3662900" y="1281287"/>
                </a:cubicBezTo>
                <a:cubicBezTo>
                  <a:pt x="3681504" y="1440915"/>
                  <a:pt x="3556172" y="1499050"/>
                  <a:pt x="3406636" y="1537551"/>
                </a:cubicBezTo>
                <a:cubicBezTo>
                  <a:pt x="3227077" y="1576009"/>
                  <a:pt x="3115224" y="1529401"/>
                  <a:pt x="2941062" y="1537551"/>
                </a:cubicBezTo>
                <a:cubicBezTo>
                  <a:pt x="2766900" y="1545701"/>
                  <a:pt x="2528179" y="1489376"/>
                  <a:pt x="2407356" y="1537551"/>
                </a:cubicBezTo>
                <a:cubicBezTo>
                  <a:pt x="2286533" y="1585726"/>
                  <a:pt x="1977638" y="1478642"/>
                  <a:pt x="1839583" y="1537551"/>
                </a:cubicBezTo>
                <a:cubicBezTo>
                  <a:pt x="1701528" y="1596460"/>
                  <a:pt x="1397913" y="1519215"/>
                  <a:pt x="1237744" y="1537551"/>
                </a:cubicBezTo>
                <a:cubicBezTo>
                  <a:pt x="1077575" y="1555887"/>
                  <a:pt x="914835" y="1519059"/>
                  <a:pt x="635905" y="1537551"/>
                </a:cubicBezTo>
                <a:cubicBezTo>
                  <a:pt x="356975" y="1556043"/>
                  <a:pt x="248972" y="1478247"/>
                  <a:pt x="0" y="1537551"/>
                </a:cubicBezTo>
                <a:lnTo>
                  <a:pt x="0" y="1537551"/>
                </a:lnTo>
                <a:cubicBezTo>
                  <a:pt x="-7961" y="1397557"/>
                  <a:pt x="49517" y="1300950"/>
                  <a:pt x="0" y="1084830"/>
                </a:cubicBezTo>
                <a:cubicBezTo>
                  <a:pt x="-49517" y="868710"/>
                  <a:pt x="5482" y="847542"/>
                  <a:pt x="0" y="632108"/>
                </a:cubicBezTo>
                <a:cubicBezTo>
                  <a:pt x="-5482" y="416674"/>
                  <a:pt x="17183" y="373978"/>
                  <a:pt x="0" y="256264"/>
                </a:cubicBezTo>
                <a:cubicBezTo>
                  <a:pt x="-19952" y="111781"/>
                  <a:pt x="112194" y="22808"/>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a:extLst>
              <a:ext uri="{FF2B5EF4-FFF2-40B4-BE49-F238E27FC236}">
                <a16:creationId xmlns:a16="http://schemas.microsoft.com/office/drawing/2014/main" id="{F58B74E0-23BD-3CDA-E271-41423B744B6C}"/>
              </a:ext>
            </a:extLst>
          </p:cNvPr>
          <p:cNvSpPr txBox="1"/>
          <p:nvPr/>
        </p:nvSpPr>
        <p:spPr>
          <a:xfrm>
            <a:off x="1061940" y="1967893"/>
            <a:ext cx="3104098" cy="369332"/>
          </a:xfrm>
          <a:prstGeom prst="rect">
            <a:avLst/>
          </a:prstGeom>
          <a:noFill/>
        </p:spPr>
        <p:txBody>
          <a:bodyPr wrap="square" rtlCol="0">
            <a:spAutoFit/>
          </a:bodyPr>
          <a:lstStyle/>
          <a:p>
            <a:pPr lvl="0" algn="ctr" rtl="1"/>
            <a:r>
              <a:rPr lang="en-US" dirty="0">
                <a:solidFill>
                  <a:srgbClr val="FF0000"/>
                </a:solidFill>
              </a:rPr>
              <a:t>AUDUSD</a:t>
            </a:r>
          </a:p>
        </p:txBody>
      </p:sp>
      <p:sp>
        <p:nvSpPr>
          <p:cNvPr id="22" name="Explosion: 8 Points 21">
            <a:extLst>
              <a:ext uri="{FF2B5EF4-FFF2-40B4-BE49-F238E27FC236}">
                <a16:creationId xmlns:a16="http://schemas.microsoft.com/office/drawing/2014/main" id="{938F985A-D0E6-5E89-5EA7-834CBA85367F}"/>
              </a:ext>
            </a:extLst>
          </p:cNvPr>
          <p:cNvSpPr/>
          <p:nvPr/>
        </p:nvSpPr>
        <p:spPr>
          <a:xfrm>
            <a:off x="4147409" y="1198653"/>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Rectangle: Diagonal Corners Rounded 22">
            <a:extLst>
              <a:ext uri="{FF2B5EF4-FFF2-40B4-BE49-F238E27FC236}">
                <a16:creationId xmlns:a16="http://schemas.microsoft.com/office/drawing/2014/main" id="{FDA97DF1-1922-F180-0CB7-2A1D40339790}"/>
              </a:ext>
            </a:extLst>
          </p:cNvPr>
          <p:cNvSpPr/>
          <p:nvPr/>
        </p:nvSpPr>
        <p:spPr>
          <a:xfrm>
            <a:off x="9809428" y="3560033"/>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a:extLst>
              <a:ext uri="{FF2B5EF4-FFF2-40B4-BE49-F238E27FC236}">
                <a16:creationId xmlns:a16="http://schemas.microsoft.com/office/drawing/2014/main" id="{D73238C4-73CD-820A-3B68-C170AAB89BE2}"/>
              </a:ext>
            </a:extLst>
          </p:cNvPr>
          <p:cNvSpPr txBox="1"/>
          <p:nvPr/>
        </p:nvSpPr>
        <p:spPr>
          <a:xfrm>
            <a:off x="10246094" y="4067381"/>
            <a:ext cx="1302602" cy="677108"/>
          </a:xfrm>
          <a:prstGeom prst="rect">
            <a:avLst/>
          </a:prstGeom>
          <a:noFill/>
        </p:spPr>
        <p:txBody>
          <a:bodyPr wrap="square" rtlCol="0">
            <a:spAutoFit/>
          </a:bodyPr>
          <a:lstStyle/>
          <a:p>
            <a:r>
              <a:rPr lang="en-US" dirty="0">
                <a:solidFill>
                  <a:srgbClr val="FF0000"/>
                </a:solidFill>
              </a:rPr>
              <a:t>USDCAD</a:t>
            </a:r>
          </a:p>
          <a:p>
            <a:endParaRPr lang="en-US" sz="2000" dirty="0">
              <a:solidFill>
                <a:srgbClr val="FF0000"/>
              </a:solidFill>
            </a:endParaRPr>
          </a:p>
        </p:txBody>
      </p:sp>
      <p:sp>
        <p:nvSpPr>
          <p:cNvPr id="25" name="Explosion: 8 Points 24">
            <a:extLst>
              <a:ext uri="{FF2B5EF4-FFF2-40B4-BE49-F238E27FC236}">
                <a16:creationId xmlns:a16="http://schemas.microsoft.com/office/drawing/2014/main" id="{CA3614D5-1F09-6AE4-A831-2D8348EE4547}"/>
              </a:ext>
            </a:extLst>
          </p:cNvPr>
          <p:cNvSpPr/>
          <p:nvPr/>
        </p:nvSpPr>
        <p:spPr>
          <a:xfrm>
            <a:off x="11451511" y="3431550"/>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ectangle: Diagonal Corners Rounded 25">
            <a:extLst>
              <a:ext uri="{FF2B5EF4-FFF2-40B4-BE49-F238E27FC236}">
                <a16:creationId xmlns:a16="http://schemas.microsoft.com/office/drawing/2014/main" id="{B31E7BA2-ED22-C3D5-AFA9-9F3577071E61}"/>
              </a:ext>
            </a:extLst>
          </p:cNvPr>
          <p:cNvSpPr/>
          <p:nvPr/>
        </p:nvSpPr>
        <p:spPr>
          <a:xfrm>
            <a:off x="6475130" y="3507587"/>
            <a:ext cx="2591180" cy="1537551"/>
          </a:xfrm>
          <a:custGeom>
            <a:avLst/>
            <a:gdLst>
              <a:gd name="connsiteX0" fmla="*/ 256264 w 2591180"/>
              <a:gd name="connsiteY0" fmla="*/ 0 h 1537551"/>
              <a:gd name="connsiteX1" fmla="*/ 863342 w 2591180"/>
              <a:gd name="connsiteY1" fmla="*/ 0 h 1537551"/>
              <a:gd name="connsiteX2" fmla="*/ 1493769 w 2591180"/>
              <a:gd name="connsiteY2" fmla="*/ 0 h 1537551"/>
              <a:gd name="connsiteX3" fmla="*/ 2591180 w 2591180"/>
              <a:gd name="connsiteY3" fmla="*/ 0 h 1537551"/>
              <a:gd name="connsiteX4" fmla="*/ 2591180 w 2591180"/>
              <a:gd name="connsiteY4" fmla="*/ 0 h 1537551"/>
              <a:gd name="connsiteX5" fmla="*/ 2591180 w 2591180"/>
              <a:gd name="connsiteY5" fmla="*/ 414283 h 1537551"/>
              <a:gd name="connsiteX6" fmla="*/ 2591180 w 2591180"/>
              <a:gd name="connsiteY6" fmla="*/ 802940 h 1537551"/>
              <a:gd name="connsiteX7" fmla="*/ 2591180 w 2591180"/>
              <a:gd name="connsiteY7" fmla="*/ 1281287 h 1537551"/>
              <a:gd name="connsiteX8" fmla="*/ 2334916 w 2591180"/>
              <a:gd name="connsiteY8" fmla="*/ 1537551 h 1537551"/>
              <a:gd name="connsiteX9" fmla="*/ 1774536 w 2591180"/>
              <a:gd name="connsiteY9" fmla="*/ 1537551 h 1537551"/>
              <a:gd name="connsiteX10" fmla="*/ 1237505 w 2591180"/>
              <a:gd name="connsiteY10" fmla="*/ 1537551 h 1537551"/>
              <a:gd name="connsiteX11" fmla="*/ 653776 w 2591180"/>
              <a:gd name="connsiteY11" fmla="*/ 1537551 h 1537551"/>
              <a:gd name="connsiteX12" fmla="*/ 0 w 2591180"/>
              <a:gd name="connsiteY12" fmla="*/ 1537551 h 1537551"/>
              <a:gd name="connsiteX13" fmla="*/ 0 w 2591180"/>
              <a:gd name="connsiteY13" fmla="*/ 1537551 h 1537551"/>
              <a:gd name="connsiteX14" fmla="*/ 0 w 2591180"/>
              <a:gd name="connsiteY14" fmla="*/ 1097642 h 1537551"/>
              <a:gd name="connsiteX15" fmla="*/ 0 w 2591180"/>
              <a:gd name="connsiteY15" fmla="*/ 644921 h 1537551"/>
              <a:gd name="connsiteX16" fmla="*/ 0 w 2591180"/>
              <a:gd name="connsiteY16" fmla="*/ 256264 h 1537551"/>
              <a:gd name="connsiteX17" fmla="*/ 256264 w 2591180"/>
              <a:gd name="connsiteY17"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91180" h="1537551" fill="none" extrusionOk="0">
                <a:moveTo>
                  <a:pt x="256264" y="0"/>
                </a:moveTo>
                <a:cubicBezTo>
                  <a:pt x="525648" y="-1410"/>
                  <a:pt x="697990" y="12127"/>
                  <a:pt x="863342" y="0"/>
                </a:cubicBezTo>
                <a:cubicBezTo>
                  <a:pt x="1028694" y="-12127"/>
                  <a:pt x="1191508" y="14625"/>
                  <a:pt x="1493769" y="0"/>
                </a:cubicBezTo>
                <a:cubicBezTo>
                  <a:pt x="1796030" y="-14625"/>
                  <a:pt x="2202087" y="61832"/>
                  <a:pt x="2591180" y="0"/>
                </a:cubicBezTo>
                <a:lnTo>
                  <a:pt x="2591180" y="0"/>
                </a:lnTo>
                <a:cubicBezTo>
                  <a:pt x="2597229" y="160746"/>
                  <a:pt x="2584953" y="292617"/>
                  <a:pt x="2591180" y="414283"/>
                </a:cubicBezTo>
                <a:cubicBezTo>
                  <a:pt x="2597407" y="535949"/>
                  <a:pt x="2588341" y="638429"/>
                  <a:pt x="2591180" y="802940"/>
                </a:cubicBezTo>
                <a:cubicBezTo>
                  <a:pt x="2594019" y="967451"/>
                  <a:pt x="2569716" y="1059614"/>
                  <a:pt x="2591180" y="1281287"/>
                </a:cubicBezTo>
                <a:cubicBezTo>
                  <a:pt x="2625482" y="1443416"/>
                  <a:pt x="2456119" y="1541124"/>
                  <a:pt x="2334916" y="1537551"/>
                </a:cubicBezTo>
                <a:cubicBezTo>
                  <a:pt x="2166426" y="1542495"/>
                  <a:pt x="1890869" y="1520088"/>
                  <a:pt x="1774536" y="1537551"/>
                </a:cubicBezTo>
                <a:cubicBezTo>
                  <a:pt x="1658203" y="1555014"/>
                  <a:pt x="1398349" y="1483155"/>
                  <a:pt x="1237505" y="1537551"/>
                </a:cubicBezTo>
                <a:cubicBezTo>
                  <a:pt x="1076661" y="1591947"/>
                  <a:pt x="855287" y="1520733"/>
                  <a:pt x="653776" y="1537551"/>
                </a:cubicBezTo>
                <a:cubicBezTo>
                  <a:pt x="452265" y="1554369"/>
                  <a:pt x="139409" y="1528710"/>
                  <a:pt x="0" y="1537551"/>
                </a:cubicBezTo>
                <a:lnTo>
                  <a:pt x="0" y="1537551"/>
                </a:lnTo>
                <a:cubicBezTo>
                  <a:pt x="-40387" y="1317836"/>
                  <a:pt x="45937" y="1240299"/>
                  <a:pt x="0" y="1097642"/>
                </a:cubicBezTo>
                <a:cubicBezTo>
                  <a:pt x="-45937" y="954985"/>
                  <a:pt x="50164" y="870457"/>
                  <a:pt x="0" y="644921"/>
                </a:cubicBezTo>
                <a:cubicBezTo>
                  <a:pt x="-50164" y="419385"/>
                  <a:pt x="20680" y="413030"/>
                  <a:pt x="0" y="256264"/>
                </a:cubicBezTo>
                <a:cubicBezTo>
                  <a:pt x="-15366" y="119685"/>
                  <a:pt x="142893" y="663"/>
                  <a:pt x="256264" y="0"/>
                </a:cubicBezTo>
                <a:close/>
              </a:path>
              <a:path w="2591180" h="1537551" stroke="0" extrusionOk="0">
                <a:moveTo>
                  <a:pt x="256264" y="0"/>
                </a:moveTo>
                <a:cubicBezTo>
                  <a:pt x="442043" y="-49971"/>
                  <a:pt x="708887" y="34443"/>
                  <a:pt x="886691" y="0"/>
                </a:cubicBezTo>
                <a:cubicBezTo>
                  <a:pt x="1064495" y="-34443"/>
                  <a:pt x="1219974" y="3841"/>
                  <a:pt x="1400373" y="0"/>
                </a:cubicBezTo>
                <a:cubicBezTo>
                  <a:pt x="1580772" y="-3841"/>
                  <a:pt x="1790508" y="254"/>
                  <a:pt x="2030800" y="0"/>
                </a:cubicBezTo>
                <a:cubicBezTo>
                  <a:pt x="2271092" y="-254"/>
                  <a:pt x="2365766" y="31606"/>
                  <a:pt x="2591180" y="0"/>
                </a:cubicBezTo>
                <a:lnTo>
                  <a:pt x="2591180" y="0"/>
                </a:lnTo>
                <a:cubicBezTo>
                  <a:pt x="2608567" y="135674"/>
                  <a:pt x="2585797" y="337553"/>
                  <a:pt x="2591180" y="427096"/>
                </a:cubicBezTo>
                <a:cubicBezTo>
                  <a:pt x="2596563" y="516639"/>
                  <a:pt x="2587511" y="731816"/>
                  <a:pt x="2591180" y="828566"/>
                </a:cubicBezTo>
                <a:cubicBezTo>
                  <a:pt x="2594849" y="925316"/>
                  <a:pt x="2542922" y="1158747"/>
                  <a:pt x="2591180" y="1281287"/>
                </a:cubicBezTo>
                <a:cubicBezTo>
                  <a:pt x="2569434" y="1404767"/>
                  <a:pt x="2482553" y="1549096"/>
                  <a:pt x="2334916" y="1537551"/>
                </a:cubicBezTo>
                <a:cubicBezTo>
                  <a:pt x="2070001" y="1541089"/>
                  <a:pt x="2019447" y="1482853"/>
                  <a:pt x="1797885" y="1537551"/>
                </a:cubicBezTo>
                <a:cubicBezTo>
                  <a:pt x="1576323" y="1592249"/>
                  <a:pt x="1371578" y="1479805"/>
                  <a:pt x="1214156" y="1537551"/>
                </a:cubicBezTo>
                <a:cubicBezTo>
                  <a:pt x="1056734" y="1595297"/>
                  <a:pt x="772447" y="1510867"/>
                  <a:pt x="653776" y="1537551"/>
                </a:cubicBezTo>
                <a:cubicBezTo>
                  <a:pt x="535105" y="1564235"/>
                  <a:pt x="185206" y="1470464"/>
                  <a:pt x="0" y="1537551"/>
                </a:cubicBezTo>
                <a:lnTo>
                  <a:pt x="0" y="1537551"/>
                </a:lnTo>
                <a:cubicBezTo>
                  <a:pt x="-42878" y="1422090"/>
                  <a:pt x="46956" y="1284380"/>
                  <a:pt x="0" y="1097642"/>
                </a:cubicBezTo>
                <a:cubicBezTo>
                  <a:pt x="-46956" y="910904"/>
                  <a:pt x="9981" y="840138"/>
                  <a:pt x="0" y="657734"/>
                </a:cubicBezTo>
                <a:cubicBezTo>
                  <a:pt x="-9981" y="475330"/>
                  <a:pt x="9290" y="346032"/>
                  <a:pt x="0" y="256264"/>
                </a:cubicBezTo>
                <a:cubicBezTo>
                  <a:pt x="10935" y="86958"/>
                  <a:pt x="106077" y="27786"/>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TextBox 26">
            <a:extLst>
              <a:ext uri="{FF2B5EF4-FFF2-40B4-BE49-F238E27FC236}">
                <a16:creationId xmlns:a16="http://schemas.microsoft.com/office/drawing/2014/main" id="{92C1BA31-1AA6-8FCD-8DD1-E2632D3E8121}"/>
              </a:ext>
            </a:extLst>
          </p:cNvPr>
          <p:cNvSpPr txBox="1"/>
          <p:nvPr/>
        </p:nvSpPr>
        <p:spPr>
          <a:xfrm>
            <a:off x="6552608" y="4011944"/>
            <a:ext cx="2392021" cy="369332"/>
          </a:xfrm>
          <a:prstGeom prst="rect">
            <a:avLst/>
          </a:prstGeom>
          <a:noFill/>
        </p:spPr>
        <p:txBody>
          <a:bodyPr wrap="square" rtlCol="0">
            <a:spAutoFit/>
          </a:bodyPr>
          <a:lstStyle/>
          <a:p>
            <a:pPr algn="ctr"/>
            <a:r>
              <a:rPr lang="en-US" dirty="0">
                <a:solidFill>
                  <a:srgbClr val="FF0000"/>
                </a:solidFill>
              </a:rPr>
              <a:t>USDCNY</a:t>
            </a:r>
            <a:endParaRPr lang="en-US" sz="2000" dirty="0">
              <a:solidFill>
                <a:srgbClr val="FF0000"/>
              </a:solidFill>
            </a:endParaRPr>
          </a:p>
        </p:txBody>
      </p:sp>
      <p:sp>
        <p:nvSpPr>
          <p:cNvPr id="28" name="Explosion: 8 Points 27">
            <a:extLst>
              <a:ext uri="{FF2B5EF4-FFF2-40B4-BE49-F238E27FC236}">
                <a16:creationId xmlns:a16="http://schemas.microsoft.com/office/drawing/2014/main" id="{3F9C23EF-2BC2-2101-9327-5A6BDD38AA6B}"/>
              </a:ext>
            </a:extLst>
          </p:cNvPr>
          <p:cNvSpPr/>
          <p:nvPr/>
        </p:nvSpPr>
        <p:spPr>
          <a:xfrm>
            <a:off x="8809239" y="3373264"/>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a16="http://schemas.microsoft.com/office/drawing/2014/main" id="{1D7B075E-5236-0281-55DE-B1E61EAA4720}"/>
              </a:ext>
            </a:extLst>
          </p:cNvPr>
          <p:cNvSpPr/>
          <p:nvPr/>
        </p:nvSpPr>
        <p:spPr>
          <a:xfrm>
            <a:off x="4013689" y="3536062"/>
            <a:ext cx="2082311" cy="1537551"/>
          </a:xfrm>
          <a:custGeom>
            <a:avLst/>
            <a:gdLst>
              <a:gd name="connsiteX0" fmla="*/ 256264 w 2082311"/>
              <a:gd name="connsiteY0" fmla="*/ 0 h 1537551"/>
              <a:gd name="connsiteX1" fmla="*/ 731036 w 2082311"/>
              <a:gd name="connsiteY1" fmla="*/ 0 h 1537551"/>
              <a:gd name="connsiteX2" fmla="*/ 1224069 w 2082311"/>
              <a:gd name="connsiteY2" fmla="*/ 0 h 1537551"/>
              <a:gd name="connsiteX3" fmla="*/ 2082311 w 2082311"/>
              <a:gd name="connsiteY3" fmla="*/ 0 h 1537551"/>
              <a:gd name="connsiteX4" fmla="*/ 2082311 w 2082311"/>
              <a:gd name="connsiteY4" fmla="*/ 0 h 1537551"/>
              <a:gd name="connsiteX5" fmla="*/ 2082311 w 2082311"/>
              <a:gd name="connsiteY5" fmla="*/ 414283 h 1537551"/>
              <a:gd name="connsiteX6" fmla="*/ 2082311 w 2082311"/>
              <a:gd name="connsiteY6" fmla="*/ 802940 h 1537551"/>
              <a:gd name="connsiteX7" fmla="*/ 2082311 w 2082311"/>
              <a:gd name="connsiteY7" fmla="*/ 1281287 h 1537551"/>
              <a:gd name="connsiteX8" fmla="*/ 1826047 w 2082311"/>
              <a:gd name="connsiteY8" fmla="*/ 1537551 h 1537551"/>
              <a:gd name="connsiteX9" fmla="*/ 1387796 w 2082311"/>
              <a:gd name="connsiteY9" fmla="*/ 1537551 h 1537551"/>
              <a:gd name="connsiteX10" fmla="*/ 967805 w 2082311"/>
              <a:gd name="connsiteY10" fmla="*/ 1537551 h 1537551"/>
              <a:gd name="connsiteX11" fmla="*/ 511293 w 2082311"/>
              <a:gd name="connsiteY11" fmla="*/ 1537551 h 1537551"/>
              <a:gd name="connsiteX12" fmla="*/ 0 w 2082311"/>
              <a:gd name="connsiteY12" fmla="*/ 1537551 h 1537551"/>
              <a:gd name="connsiteX13" fmla="*/ 0 w 2082311"/>
              <a:gd name="connsiteY13" fmla="*/ 1537551 h 1537551"/>
              <a:gd name="connsiteX14" fmla="*/ 0 w 2082311"/>
              <a:gd name="connsiteY14" fmla="*/ 1097642 h 1537551"/>
              <a:gd name="connsiteX15" fmla="*/ 0 w 2082311"/>
              <a:gd name="connsiteY15" fmla="*/ 644921 h 1537551"/>
              <a:gd name="connsiteX16" fmla="*/ 0 w 2082311"/>
              <a:gd name="connsiteY16" fmla="*/ 256264 h 1537551"/>
              <a:gd name="connsiteX17" fmla="*/ 256264 w 2082311"/>
              <a:gd name="connsiteY17"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82311" h="1537551" fill="none" extrusionOk="0">
                <a:moveTo>
                  <a:pt x="256264" y="0"/>
                </a:moveTo>
                <a:cubicBezTo>
                  <a:pt x="397308" y="-34324"/>
                  <a:pt x="627834" y="47776"/>
                  <a:pt x="731036" y="0"/>
                </a:cubicBezTo>
                <a:cubicBezTo>
                  <a:pt x="834238" y="-47776"/>
                  <a:pt x="1106271" y="32422"/>
                  <a:pt x="1224069" y="0"/>
                </a:cubicBezTo>
                <a:cubicBezTo>
                  <a:pt x="1341867" y="-32422"/>
                  <a:pt x="1769099" y="19827"/>
                  <a:pt x="2082311" y="0"/>
                </a:cubicBezTo>
                <a:lnTo>
                  <a:pt x="2082311" y="0"/>
                </a:lnTo>
                <a:cubicBezTo>
                  <a:pt x="2088360" y="160746"/>
                  <a:pt x="2076084" y="292617"/>
                  <a:pt x="2082311" y="414283"/>
                </a:cubicBezTo>
                <a:cubicBezTo>
                  <a:pt x="2088538" y="535949"/>
                  <a:pt x="2079472" y="638429"/>
                  <a:pt x="2082311" y="802940"/>
                </a:cubicBezTo>
                <a:cubicBezTo>
                  <a:pt x="2085150" y="967451"/>
                  <a:pt x="2060847" y="1059614"/>
                  <a:pt x="2082311" y="1281287"/>
                </a:cubicBezTo>
                <a:cubicBezTo>
                  <a:pt x="2116613" y="1443416"/>
                  <a:pt x="1947250" y="1541124"/>
                  <a:pt x="1826047" y="1537551"/>
                </a:cubicBezTo>
                <a:cubicBezTo>
                  <a:pt x="1691531" y="1574779"/>
                  <a:pt x="1494231" y="1512919"/>
                  <a:pt x="1387796" y="1537551"/>
                </a:cubicBezTo>
                <a:cubicBezTo>
                  <a:pt x="1281361" y="1562183"/>
                  <a:pt x="1166026" y="1496026"/>
                  <a:pt x="967805" y="1537551"/>
                </a:cubicBezTo>
                <a:cubicBezTo>
                  <a:pt x="769584" y="1579076"/>
                  <a:pt x="630511" y="1522660"/>
                  <a:pt x="511293" y="1537551"/>
                </a:cubicBezTo>
                <a:cubicBezTo>
                  <a:pt x="392075" y="1552442"/>
                  <a:pt x="168907" y="1534782"/>
                  <a:pt x="0" y="1537551"/>
                </a:cubicBezTo>
                <a:lnTo>
                  <a:pt x="0" y="1537551"/>
                </a:lnTo>
                <a:cubicBezTo>
                  <a:pt x="-40387" y="1317836"/>
                  <a:pt x="45937" y="1240299"/>
                  <a:pt x="0" y="1097642"/>
                </a:cubicBezTo>
                <a:cubicBezTo>
                  <a:pt x="-45937" y="954985"/>
                  <a:pt x="50164" y="870457"/>
                  <a:pt x="0" y="644921"/>
                </a:cubicBezTo>
                <a:cubicBezTo>
                  <a:pt x="-50164" y="419385"/>
                  <a:pt x="20680" y="413030"/>
                  <a:pt x="0" y="256264"/>
                </a:cubicBezTo>
                <a:cubicBezTo>
                  <a:pt x="-15366" y="119685"/>
                  <a:pt x="142893" y="663"/>
                  <a:pt x="256264" y="0"/>
                </a:cubicBezTo>
                <a:close/>
              </a:path>
              <a:path w="2082311" h="1537551" stroke="0" extrusionOk="0">
                <a:moveTo>
                  <a:pt x="256264" y="0"/>
                </a:moveTo>
                <a:cubicBezTo>
                  <a:pt x="355680" y="-19247"/>
                  <a:pt x="525360" y="39162"/>
                  <a:pt x="749297" y="0"/>
                </a:cubicBezTo>
                <a:cubicBezTo>
                  <a:pt x="973234" y="-39162"/>
                  <a:pt x="1050641" y="28990"/>
                  <a:pt x="1151027" y="0"/>
                </a:cubicBezTo>
                <a:cubicBezTo>
                  <a:pt x="1251413" y="-28990"/>
                  <a:pt x="1466451" y="54693"/>
                  <a:pt x="1644060" y="0"/>
                </a:cubicBezTo>
                <a:cubicBezTo>
                  <a:pt x="1821669" y="-54693"/>
                  <a:pt x="1913937" y="7490"/>
                  <a:pt x="2082311" y="0"/>
                </a:cubicBezTo>
                <a:lnTo>
                  <a:pt x="2082311" y="0"/>
                </a:lnTo>
                <a:cubicBezTo>
                  <a:pt x="2099698" y="135674"/>
                  <a:pt x="2076928" y="337553"/>
                  <a:pt x="2082311" y="427096"/>
                </a:cubicBezTo>
                <a:cubicBezTo>
                  <a:pt x="2087694" y="516639"/>
                  <a:pt x="2078642" y="731816"/>
                  <a:pt x="2082311" y="828566"/>
                </a:cubicBezTo>
                <a:cubicBezTo>
                  <a:pt x="2085980" y="925316"/>
                  <a:pt x="2034053" y="1158747"/>
                  <a:pt x="2082311" y="1281287"/>
                </a:cubicBezTo>
                <a:cubicBezTo>
                  <a:pt x="2060565" y="1404767"/>
                  <a:pt x="1973684" y="1549096"/>
                  <a:pt x="1826047" y="1537551"/>
                </a:cubicBezTo>
                <a:cubicBezTo>
                  <a:pt x="1718655" y="1561838"/>
                  <a:pt x="1604630" y="1519200"/>
                  <a:pt x="1406056" y="1537551"/>
                </a:cubicBezTo>
                <a:cubicBezTo>
                  <a:pt x="1207482" y="1555902"/>
                  <a:pt x="1095979" y="1505178"/>
                  <a:pt x="949544" y="1537551"/>
                </a:cubicBezTo>
                <a:cubicBezTo>
                  <a:pt x="803109" y="1569924"/>
                  <a:pt x="707181" y="1511661"/>
                  <a:pt x="511293" y="1537551"/>
                </a:cubicBezTo>
                <a:cubicBezTo>
                  <a:pt x="315405" y="1563441"/>
                  <a:pt x="244967" y="1482812"/>
                  <a:pt x="0" y="1537551"/>
                </a:cubicBezTo>
                <a:lnTo>
                  <a:pt x="0" y="1537551"/>
                </a:lnTo>
                <a:cubicBezTo>
                  <a:pt x="-42878" y="1422090"/>
                  <a:pt x="46956" y="1284380"/>
                  <a:pt x="0" y="1097642"/>
                </a:cubicBezTo>
                <a:cubicBezTo>
                  <a:pt x="-46956" y="910904"/>
                  <a:pt x="9981" y="840138"/>
                  <a:pt x="0" y="657734"/>
                </a:cubicBezTo>
                <a:cubicBezTo>
                  <a:pt x="-9981" y="475330"/>
                  <a:pt x="9290" y="346032"/>
                  <a:pt x="0" y="256264"/>
                </a:cubicBezTo>
                <a:cubicBezTo>
                  <a:pt x="10935" y="86958"/>
                  <a:pt x="106077" y="27786"/>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a:extLst>
              <a:ext uri="{FF2B5EF4-FFF2-40B4-BE49-F238E27FC236}">
                <a16:creationId xmlns:a16="http://schemas.microsoft.com/office/drawing/2014/main" id="{886FB7AD-5768-D4BD-A83E-922D89D082BB}"/>
              </a:ext>
            </a:extLst>
          </p:cNvPr>
          <p:cNvSpPr txBox="1"/>
          <p:nvPr/>
        </p:nvSpPr>
        <p:spPr>
          <a:xfrm>
            <a:off x="4487400" y="4027940"/>
            <a:ext cx="2513324" cy="369332"/>
          </a:xfrm>
          <a:prstGeom prst="rect">
            <a:avLst/>
          </a:prstGeom>
          <a:noFill/>
        </p:spPr>
        <p:txBody>
          <a:bodyPr wrap="square" rtlCol="0">
            <a:spAutoFit/>
          </a:bodyPr>
          <a:lstStyle/>
          <a:p>
            <a:pPr lvl="0" rtl="1"/>
            <a:r>
              <a:rPr lang="en-US" dirty="0">
                <a:solidFill>
                  <a:srgbClr val="FF0000"/>
                </a:solidFill>
              </a:rPr>
              <a:t>USDCHF</a:t>
            </a:r>
          </a:p>
        </p:txBody>
      </p:sp>
      <p:sp>
        <p:nvSpPr>
          <p:cNvPr id="31" name="Explosion: 8 Points 30">
            <a:extLst>
              <a:ext uri="{FF2B5EF4-FFF2-40B4-BE49-F238E27FC236}">
                <a16:creationId xmlns:a16="http://schemas.microsoft.com/office/drawing/2014/main" id="{9817C93F-4AC7-8917-9BB4-0DDBBEBE2E77}"/>
              </a:ext>
            </a:extLst>
          </p:cNvPr>
          <p:cNvSpPr/>
          <p:nvPr/>
        </p:nvSpPr>
        <p:spPr>
          <a:xfrm>
            <a:off x="5732012" y="3373216"/>
            <a:ext cx="583682"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Rectangle: Diagonal Corners Rounded 31">
            <a:extLst>
              <a:ext uri="{FF2B5EF4-FFF2-40B4-BE49-F238E27FC236}">
                <a16:creationId xmlns:a16="http://schemas.microsoft.com/office/drawing/2014/main" id="{4455B095-E24A-25E2-1FE9-2380950071F8}"/>
              </a:ext>
            </a:extLst>
          </p:cNvPr>
          <p:cNvSpPr/>
          <p:nvPr/>
        </p:nvSpPr>
        <p:spPr>
          <a:xfrm>
            <a:off x="4013689" y="5363033"/>
            <a:ext cx="5097578" cy="1307515"/>
          </a:xfrm>
          <a:custGeom>
            <a:avLst/>
            <a:gdLst>
              <a:gd name="connsiteX0" fmla="*/ 217924 w 5097578"/>
              <a:gd name="connsiteY0" fmla="*/ 0 h 1307515"/>
              <a:gd name="connsiteX1" fmla="*/ 808904 w 5097578"/>
              <a:gd name="connsiteY1" fmla="*/ 0 h 1307515"/>
              <a:gd name="connsiteX2" fmla="*/ 1302292 w 5097578"/>
              <a:gd name="connsiteY2" fmla="*/ 0 h 1307515"/>
              <a:gd name="connsiteX3" fmla="*/ 1844475 w 5097578"/>
              <a:gd name="connsiteY3" fmla="*/ 0 h 1307515"/>
              <a:gd name="connsiteX4" fmla="*/ 2435456 w 5097578"/>
              <a:gd name="connsiteY4" fmla="*/ 0 h 1307515"/>
              <a:gd name="connsiteX5" fmla="*/ 2831250 w 5097578"/>
              <a:gd name="connsiteY5" fmla="*/ 0 h 1307515"/>
              <a:gd name="connsiteX6" fmla="*/ 3227044 w 5097578"/>
              <a:gd name="connsiteY6" fmla="*/ 0 h 1307515"/>
              <a:gd name="connsiteX7" fmla="*/ 3671635 w 5097578"/>
              <a:gd name="connsiteY7" fmla="*/ 0 h 1307515"/>
              <a:gd name="connsiteX8" fmla="*/ 4213818 w 5097578"/>
              <a:gd name="connsiteY8" fmla="*/ 0 h 1307515"/>
              <a:gd name="connsiteX9" fmla="*/ 5097578 w 5097578"/>
              <a:gd name="connsiteY9" fmla="*/ 0 h 1307515"/>
              <a:gd name="connsiteX10" fmla="*/ 5097578 w 5097578"/>
              <a:gd name="connsiteY10" fmla="*/ 0 h 1307515"/>
              <a:gd name="connsiteX11" fmla="*/ 5097578 w 5097578"/>
              <a:gd name="connsiteY11" fmla="*/ 566587 h 1307515"/>
              <a:gd name="connsiteX12" fmla="*/ 5097578 w 5097578"/>
              <a:gd name="connsiteY12" fmla="*/ 1089591 h 1307515"/>
              <a:gd name="connsiteX13" fmla="*/ 4879654 w 5097578"/>
              <a:gd name="connsiteY13" fmla="*/ 1307515 h 1307515"/>
              <a:gd name="connsiteX14" fmla="*/ 4239877 w 5097578"/>
              <a:gd name="connsiteY14" fmla="*/ 1307515 h 1307515"/>
              <a:gd name="connsiteX15" fmla="*/ 3697693 w 5097578"/>
              <a:gd name="connsiteY15" fmla="*/ 1307515 h 1307515"/>
              <a:gd name="connsiteX16" fmla="*/ 3155510 w 5097578"/>
              <a:gd name="connsiteY16" fmla="*/ 1307515 h 1307515"/>
              <a:gd name="connsiteX17" fmla="*/ 2662122 w 5097578"/>
              <a:gd name="connsiteY17" fmla="*/ 1307515 h 1307515"/>
              <a:gd name="connsiteX18" fmla="*/ 2071142 w 5097578"/>
              <a:gd name="connsiteY18" fmla="*/ 1307515 h 1307515"/>
              <a:gd name="connsiteX19" fmla="*/ 1528958 w 5097578"/>
              <a:gd name="connsiteY19" fmla="*/ 1307515 h 1307515"/>
              <a:gd name="connsiteX20" fmla="*/ 1035571 w 5097578"/>
              <a:gd name="connsiteY20" fmla="*/ 1307515 h 1307515"/>
              <a:gd name="connsiteX21" fmla="*/ 0 w 5097578"/>
              <a:gd name="connsiteY21" fmla="*/ 1307515 h 1307515"/>
              <a:gd name="connsiteX22" fmla="*/ 0 w 5097578"/>
              <a:gd name="connsiteY22" fmla="*/ 1307515 h 1307515"/>
              <a:gd name="connsiteX23" fmla="*/ 0 w 5097578"/>
              <a:gd name="connsiteY23" fmla="*/ 773615 h 1307515"/>
              <a:gd name="connsiteX24" fmla="*/ 0 w 5097578"/>
              <a:gd name="connsiteY24" fmla="*/ 217924 h 1307515"/>
              <a:gd name="connsiteX25" fmla="*/ 217924 w 5097578"/>
              <a:gd name="connsiteY25" fmla="*/ 0 h 130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97578" h="1307515" fill="none" extrusionOk="0">
                <a:moveTo>
                  <a:pt x="217924" y="0"/>
                </a:moveTo>
                <a:cubicBezTo>
                  <a:pt x="510503" y="-8394"/>
                  <a:pt x="637075" y="9143"/>
                  <a:pt x="808904" y="0"/>
                </a:cubicBezTo>
                <a:cubicBezTo>
                  <a:pt x="980733" y="-9143"/>
                  <a:pt x="1078672" y="35327"/>
                  <a:pt x="1302292" y="0"/>
                </a:cubicBezTo>
                <a:cubicBezTo>
                  <a:pt x="1525912" y="-35327"/>
                  <a:pt x="1712916" y="58593"/>
                  <a:pt x="1844475" y="0"/>
                </a:cubicBezTo>
                <a:cubicBezTo>
                  <a:pt x="1976034" y="-58593"/>
                  <a:pt x="2277106" y="16420"/>
                  <a:pt x="2435456" y="0"/>
                </a:cubicBezTo>
                <a:cubicBezTo>
                  <a:pt x="2593806" y="-16420"/>
                  <a:pt x="2689743" y="32548"/>
                  <a:pt x="2831250" y="0"/>
                </a:cubicBezTo>
                <a:cubicBezTo>
                  <a:pt x="2972757" y="-32548"/>
                  <a:pt x="3036787" y="23887"/>
                  <a:pt x="3227044" y="0"/>
                </a:cubicBezTo>
                <a:cubicBezTo>
                  <a:pt x="3417301" y="-23887"/>
                  <a:pt x="3489119" y="20590"/>
                  <a:pt x="3671635" y="0"/>
                </a:cubicBezTo>
                <a:cubicBezTo>
                  <a:pt x="3854151" y="-20590"/>
                  <a:pt x="4049844" y="51834"/>
                  <a:pt x="4213818" y="0"/>
                </a:cubicBezTo>
                <a:cubicBezTo>
                  <a:pt x="4377792" y="-51834"/>
                  <a:pt x="4846232" y="80153"/>
                  <a:pt x="5097578" y="0"/>
                </a:cubicBezTo>
                <a:lnTo>
                  <a:pt x="5097578" y="0"/>
                </a:lnTo>
                <a:cubicBezTo>
                  <a:pt x="5140549" y="172658"/>
                  <a:pt x="5078096" y="312698"/>
                  <a:pt x="5097578" y="566587"/>
                </a:cubicBezTo>
                <a:cubicBezTo>
                  <a:pt x="5117060" y="820476"/>
                  <a:pt x="5056164" y="948146"/>
                  <a:pt x="5097578" y="1089591"/>
                </a:cubicBezTo>
                <a:cubicBezTo>
                  <a:pt x="5123820" y="1198658"/>
                  <a:pt x="5022532" y="1311769"/>
                  <a:pt x="4879654" y="1307515"/>
                </a:cubicBezTo>
                <a:cubicBezTo>
                  <a:pt x="4620231" y="1357617"/>
                  <a:pt x="4557651" y="1306305"/>
                  <a:pt x="4239877" y="1307515"/>
                </a:cubicBezTo>
                <a:cubicBezTo>
                  <a:pt x="3922103" y="1308725"/>
                  <a:pt x="3815430" y="1274587"/>
                  <a:pt x="3697693" y="1307515"/>
                </a:cubicBezTo>
                <a:cubicBezTo>
                  <a:pt x="3579956" y="1340443"/>
                  <a:pt x="3325385" y="1295394"/>
                  <a:pt x="3155510" y="1307515"/>
                </a:cubicBezTo>
                <a:cubicBezTo>
                  <a:pt x="2985635" y="1319636"/>
                  <a:pt x="2898940" y="1273905"/>
                  <a:pt x="2662122" y="1307515"/>
                </a:cubicBezTo>
                <a:cubicBezTo>
                  <a:pt x="2425304" y="1341125"/>
                  <a:pt x="2224341" y="1246743"/>
                  <a:pt x="2071142" y="1307515"/>
                </a:cubicBezTo>
                <a:cubicBezTo>
                  <a:pt x="1917943" y="1368287"/>
                  <a:pt x="1640103" y="1265042"/>
                  <a:pt x="1528958" y="1307515"/>
                </a:cubicBezTo>
                <a:cubicBezTo>
                  <a:pt x="1417813" y="1349988"/>
                  <a:pt x="1262737" y="1296988"/>
                  <a:pt x="1035571" y="1307515"/>
                </a:cubicBezTo>
                <a:cubicBezTo>
                  <a:pt x="808405" y="1318042"/>
                  <a:pt x="479739" y="1199306"/>
                  <a:pt x="0" y="1307515"/>
                </a:cubicBezTo>
                <a:lnTo>
                  <a:pt x="0" y="1307515"/>
                </a:lnTo>
                <a:cubicBezTo>
                  <a:pt x="-46669" y="1129931"/>
                  <a:pt x="44423" y="906315"/>
                  <a:pt x="0" y="773615"/>
                </a:cubicBezTo>
                <a:cubicBezTo>
                  <a:pt x="-44423" y="640915"/>
                  <a:pt x="31420" y="384226"/>
                  <a:pt x="0" y="217924"/>
                </a:cubicBezTo>
                <a:cubicBezTo>
                  <a:pt x="-3599" y="114692"/>
                  <a:pt x="106692" y="8383"/>
                  <a:pt x="217924" y="0"/>
                </a:cubicBezTo>
                <a:close/>
              </a:path>
              <a:path w="5097578" h="1307515" stroke="0" extrusionOk="0">
                <a:moveTo>
                  <a:pt x="217924" y="0"/>
                </a:moveTo>
                <a:cubicBezTo>
                  <a:pt x="478380" y="-30996"/>
                  <a:pt x="695534" y="57598"/>
                  <a:pt x="857701" y="0"/>
                </a:cubicBezTo>
                <a:cubicBezTo>
                  <a:pt x="1019868" y="-57598"/>
                  <a:pt x="1094427" y="29911"/>
                  <a:pt x="1253495" y="0"/>
                </a:cubicBezTo>
                <a:cubicBezTo>
                  <a:pt x="1412563" y="-29911"/>
                  <a:pt x="1715478" y="53360"/>
                  <a:pt x="1893272" y="0"/>
                </a:cubicBezTo>
                <a:cubicBezTo>
                  <a:pt x="2071066" y="-53360"/>
                  <a:pt x="2316315" y="49506"/>
                  <a:pt x="2533049" y="0"/>
                </a:cubicBezTo>
                <a:cubicBezTo>
                  <a:pt x="2749783" y="-49506"/>
                  <a:pt x="2923804" y="22555"/>
                  <a:pt x="3075233" y="0"/>
                </a:cubicBezTo>
                <a:cubicBezTo>
                  <a:pt x="3226662" y="-22555"/>
                  <a:pt x="3420161" y="65739"/>
                  <a:pt x="3666213" y="0"/>
                </a:cubicBezTo>
                <a:cubicBezTo>
                  <a:pt x="3912265" y="-65739"/>
                  <a:pt x="3923204" y="9159"/>
                  <a:pt x="4110804" y="0"/>
                </a:cubicBezTo>
                <a:cubicBezTo>
                  <a:pt x="4298404" y="-9159"/>
                  <a:pt x="4641005" y="22314"/>
                  <a:pt x="5097578" y="0"/>
                </a:cubicBezTo>
                <a:lnTo>
                  <a:pt x="5097578" y="0"/>
                </a:lnTo>
                <a:cubicBezTo>
                  <a:pt x="5146416" y="139152"/>
                  <a:pt x="5050999" y="303078"/>
                  <a:pt x="5097578" y="533900"/>
                </a:cubicBezTo>
                <a:cubicBezTo>
                  <a:pt x="5144157" y="764722"/>
                  <a:pt x="5093227" y="915273"/>
                  <a:pt x="5097578" y="1089591"/>
                </a:cubicBezTo>
                <a:cubicBezTo>
                  <a:pt x="5100885" y="1229668"/>
                  <a:pt x="4991066" y="1330085"/>
                  <a:pt x="4879654" y="1307515"/>
                </a:cubicBezTo>
                <a:cubicBezTo>
                  <a:pt x="4611473" y="1358124"/>
                  <a:pt x="4453211" y="1245217"/>
                  <a:pt x="4337470" y="1307515"/>
                </a:cubicBezTo>
                <a:cubicBezTo>
                  <a:pt x="4221729" y="1369813"/>
                  <a:pt x="3985099" y="1270678"/>
                  <a:pt x="3746490" y="1307515"/>
                </a:cubicBezTo>
                <a:cubicBezTo>
                  <a:pt x="3507881" y="1344352"/>
                  <a:pt x="3402359" y="1277777"/>
                  <a:pt x="3155510" y="1307515"/>
                </a:cubicBezTo>
                <a:cubicBezTo>
                  <a:pt x="2908661" y="1337253"/>
                  <a:pt x="2847928" y="1282115"/>
                  <a:pt x="2662122" y="1307515"/>
                </a:cubicBezTo>
                <a:cubicBezTo>
                  <a:pt x="2476316" y="1332915"/>
                  <a:pt x="2269669" y="1286106"/>
                  <a:pt x="2022345" y="1307515"/>
                </a:cubicBezTo>
                <a:cubicBezTo>
                  <a:pt x="1775021" y="1328924"/>
                  <a:pt x="1769353" y="1293602"/>
                  <a:pt x="1626551" y="1307515"/>
                </a:cubicBezTo>
                <a:cubicBezTo>
                  <a:pt x="1483749" y="1321428"/>
                  <a:pt x="1265573" y="1260714"/>
                  <a:pt x="1035571" y="1307515"/>
                </a:cubicBezTo>
                <a:cubicBezTo>
                  <a:pt x="805569" y="1354316"/>
                  <a:pt x="733163" y="1303922"/>
                  <a:pt x="590980" y="1307515"/>
                </a:cubicBezTo>
                <a:cubicBezTo>
                  <a:pt x="448797" y="1311108"/>
                  <a:pt x="157274" y="1285501"/>
                  <a:pt x="0" y="1307515"/>
                </a:cubicBezTo>
                <a:lnTo>
                  <a:pt x="0" y="1307515"/>
                </a:lnTo>
                <a:cubicBezTo>
                  <a:pt x="-11382" y="1050110"/>
                  <a:pt x="45997" y="920894"/>
                  <a:pt x="0" y="762720"/>
                </a:cubicBezTo>
                <a:cubicBezTo>
                  <a:pt x="-45997" y="604547"/>
                  <a:pt x="57388" y="403743"/>
                  <a:pt x="0" y="217924"/>
                </a:cubicBezTo>
                <a:cubicBezTo>
                  <a:pt x="-28187" y="102265"/>
                  <a:pt x="95574" y="-4029"/>
                  <a:pt x="21792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TextBox 32">
            <a:extLst>
              <a:ext uri="{FF2B5EF4-FFF2-40B4-BE49-F238E27FC236}">
                <a16:creationId xmlns:a16="http://schemas.microsoft.com/office/drawing/2014/main" id="{22329FEE-3A08-DFA6-0F32-CF9BFFE24B8D}"/>
              </a:ext>
            </a:extLst>
          </p:cNvPr>
          <p:cNvSpPr txBox="1"/>
          <p:nvPr/>
        </p:nvSpPr>
        <p:spPr>
          <a:xfrm>
            <a:off x="5808907" y="5807842"/>
            <a:ext cx="1332446" cy="369332"/>
          </a:xfrm>
          <a:prstGeom prst="rect">
            <a:avLst/>
          </a:prstGeom>
          <a:noFill/>
        </p:spPr>
        <p:txBody>
          <a:bodyPr wrap="square" rtlCol="0">
            <a:spAutoFit/>
          </a:bodyPr>
          <a:lstStyle/>
          <a:p>
            <a:pPr lvl="0" algn="ctr" rtl="1"/>
            <a:r>
              <a:rPr lang="en-US" dirty="0">
                <a:solidFill>
                  <a:srgbClr val="FF0000"/>
                </a:solidFill>
              </a:rPr>
              <a:t>EURGBP</a:t>
            </a:r>
          </a:p>
        </p:txBody>
      </p:sp>
      <p:sp>
        <p:nvSpPr>
          <p:cNvPr id="34" name="Explosion: 8 Points 33">
            <a:extLst>
              <a:ext uri="{FF2B5EF4-FFF2-40B4-BE49-F238E27FC236}">
                <a16:creationId xmlns:a16="http://schemas.microsoft.com/office/drawing/2014/main" id="{36AC6F13-9E2B-3D97-8D18-486541CE0080}"/>
              </a:ext>
            </a:extLst>
          </p:cNvPr>
          <p:cNvSpPr/>
          <p:nvPr/>
        </p:nvSpPr>
        <p:spPr>
          <a:xfrm>
            <a:off x="8898157" y="5131252"/>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 name="Graphic 9" descr="Business Growth with solid fill">
            <a:extLst>
              <a:ext uri="{FF2B5EF4-FFF2-40B4-BE49-F238E27FC236}">
                <a16:creationId xmlns:a16="http://schemas.microsoft.com/office/drawing/2014/main" id="{7F0FBA10-2709-CCA5-B0E5-5B7420D95A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20377" y="3200806"/>
            <a:ext cx="2418090" cy="2418090"/>
          </a:xfrm>
          <a:prstGeom prst="rect">
            <a:avLst/>
          </a:prstGeom>
        </p:spPr>
      </p:pic>
      <p:sp>
        <p:nvSpPr>
          <p:cNvPr id="13" name="TextBox 12">
            <a:extLst>
              <a:ext uri="{FF2B5EF4-FFF2-40B4-BE49-F238E27FC236}">
                <a16:creationId xmlns:a16="http://schemas.microsoft.com/office/drawing/2014/main" id="{26517201-D28F-7EEA-B76D-A46A3CC8117B}"/>
              </a:ext>
            </a:extLst>
          </p:cNvPr>
          <p:cNvSpPr txBox="1"/>
          <p:nvPr/>
        </p:nvSpPr>
        <p:spPr>
          <a:xfrm>
            <a:off x="7631723" y="5774050"/>
            <a:ext cx="1332446" cy="369332"/>
          </a:xfrm>
          <a:prstGeom prst="rect">
            <a:avLst/>
          </a:prstGeom>
          <a:noFill/>
        </p:spPr>
        <p:txBody>
          <a:bodyPr wrap="square" rtlCol="0">
            <a:spAutoFit/>
          </a:bodyPr>
          <a:lstStyle/>
          <a:p>
            <a:pPr lvl="0" algn="ctr" rtl="1"/>
            <a:r>
              <a:rPr lang="en-US" dirty="0">
                <a:solidFill>
                  <a:srgbClr val="FF0000"/>
                </a:solidFill>
              </a:rPr>
              <a:t>USDHKD</a:t>
            </a:r>
          </a:p>
        </p:txBody>
      </p:sp>
      <p:sp>
        <p:nvSpPr>
          <p:cNvPr id="14" name="TextBox 13">
            <a:extLst>
              <a:ext uri="{FF2B5EF4-FFF2-40B4-BE49-F238E27FC236}">
                <a16:creationId xmlns:a16="http://schemas.microsoft.com/office/drawing/2014/main" id="{3AB56A38-7EE3-5B08-E625-9B956D868AB4}"/>
              </a:ext>
            </a:extLst>
          </p:cNvPr>
          <p:cNvSpPr txBox="1"/>
          <p:nvPr/>
        </p:nvSpPr>
        <p:spPr>
          <a:xfrm>
            <a:off x="3758743" y="5832124"/>
            <a:ext cx="1626364" cy="369332"/>
          </a:xfrm>
          <a:prstGeom prst="rect">
            <a:avLst/>
          </a:prstGeom>
          <a:noFill/>
        </p:spPr>
        <p:txBody>
          <a:bodyPr wrap="square" rtlCol="0">
            <a:spAutoFit/>
          </a:bodyPr>
          <a:lstStyle/>
          <a:p>
            <a:pPr lvl="0" algn="ctr" rtl="1"/>
            <a:r>
              <a:rPr lang="en-US" dirty="0">
                <a:solidFill>
                  <a:srgbClr val="FF0000"/>
                </a:solidFill>
              </a:rPr>
              <a:t>USDSKW</a:t>
            </a:r>
          </a:p>
        </p:txBody>
      </p:sp>
    </p:spTree>
    <p:extLst>
      <p:ext uri="{BB962C8B-B14F-4D97-AF65-F5344CB8AC3E}">
        <p14:creationId xmlns:p14="http://schemas.microsoft.com/office/powerpoint/2010/main" val="148951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4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par>
                          <p:cTn id="14" fill="hold">
                            <p:stCondLst>
                              <p:cond delay="4000"/>
                            </p:stCondLst>
                            <p:childTnLst>
                              <p:par>
                                <p:cTn id="15" presetID="1" presetClass="entr" presetSubtype="0" fill="hold" nodeType="afterEffect">
                                  <p:stCondLst>
                                    <p:cond delay="0"/>
                                  </p:stCondLst>
                                  <p:iterate type="lt">
                                    <p:tmAbs val="100"/>
                                  </p:iterate>
                                  <p:childTnLst>
                                    <p:set>
                                      <p:cBhvr>
                                        <p:cTn id="16" dur="1" fill="hold">
                                          <p:stCondLst>
                                            <p:cond delay="0"/>
                                          </p:stCondLst>
                                        </p:cTn>
                                        <p:tgtEl>
                                          <p:spTgt spid="11">
                                            <p:txEl>
                                              <p:pRg st="0" end="0"/>
                                            </p:txEl>
                                          </p:spTgt>
                                        </p:tgtEl>
                                        <p:attrNameLst>
                                          <p:attrName>style.visibility</p:attrName>
                                        </p:attrNameLst>
                                      </p:cBhvr>
                                      <p:to>
                                        <p:strVal val="visible"/>
                                      </p:to>
                                    </p:set>
                                  </p:childTnLst>
                                </p:cTn>
                              </p:par>
                              <p:par>
                                <p:cTn id="17" presetID="45"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0"/>
                                        <p:tgtEl>
                                          <p:spTgt spid="2"/>
                                        </p:tgtEl>
                                      </p:cBhvr>
                                    </p:animEffect>
                                    <p:anim calcmode="lin" valueType="num">
                                      <p:cBhvr>
                                        <p:cTn id="20" dur="10000" fill="hold"/>
                                        <p:tgtEl>
                                          <p:spTgt spid="2"/>
                                        </p:tgtEl>
                                        <p:attrNameLst>
                                          <p:attrName>ppt_w</p:attrName>
                                        </p:attrNameLst>
                                      </p:cBhvr>
                                      <p:tavLst>
                                        <p:tav tm="0" fmla="#ppt_w*sin(2.5*pi*$)">
                                          <p:val>
                                            <p:fltVal val="0"/>
                                          </p:val>
                                        </p:tav>
                                        <p:tav tm="100000">
                                          <p:val>
                                            <p:fltVal val="1"/>
                                          </p:val>
                                        </p:tav>
                                      </p:tavLst>
                                    </p:anim>
                                    <p:anim calcmode="lin" valueType="num">
                                      <p:cBhvr>
                                        <p:cTn id="21" dur="10000" fill="hold"/>
                                        <p:tgtEl>
                                          <p:spTgt spid="2"/>
                                        </p:tgtEl>
                                        <p:attrNameLst>
                                          <p:attrName>ppt_h</p:attrName>
                                        </p:attrNameLst>
                                      </p:cBhvr>
                                      <p:tavLst>
                                        <p:tav tm="0">
                                          <p:val>
                                            <p:strVal val="#ppt_h"/>
                                          </p:val>
                                        </p:tav>
                                        <p:tav tm="100000">
                                          <p:val>
                                            <p:strVal val="#ppt_h"/>
                                          </p:val>
                                        </p:tav>
                                      </p:tavLst>
                                    </p:anim>
                                  </p:childTnLst>
                                </p:cTn>
                              </p:par>
                            </p:childTnLst>
                          </p:cTn>
                        </p:par>
                        <p:par>
                          <p:cTn id="22" fill="hold">
                            <p:stCondLst>
                              <p:cond delay="14000"/>
                            </p:stCondLst>
                            <p:childTnLst>
                              <p:par>
                                <p:cTn id="23" presetID="1" presetClass="entr" presetSubtype="0" fill="hold" nodeType="afterEffect">
                                  <p:stCondLst>
                                    <p:cond delay="0"/>
                                  </p:stCondLst>
                                  <p:iterate type="lt">
                                    <p:tmAbs val="100"/>
                                  </p:iterate>
                                  <p:childTnLst>
                                    <p:set>
                                      <p:cBhvr>
                                        <p:cTn id="24" dur="1" fill="hold">
                                          <p:stCondLst>
                                            <p:cond delay="0"/>
                                          </p:stCondLst>
                                        </p:cTn>
                                        <p:tgtEl>
                                          <p:spTgt spid="12">
                                            <p:txEl>
                                              <p:pRg st="0" end="0"/>
                                            </p:txEl>
                                          </p:spTgt>
                                        </p:tgtEl>
                                        <p:attrNameLst>
                                          <p:attrName>style.visibility</p:attrName>
                                        </p:attrNameLst>
                                      </p:cBhvr>
                                      <p:to>
                                        <p:strVal val="visible"/>
                                      </p:to>
                                    </p:set>
                                  </p:childTnLst>
                                </p:cTn>
                              </p:par>
                              <p:par>
                                <p:cTn id="25" presetID="45"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0"/>
                                        <p:tgtEl>
                                          <p:spTgt spid="16"/>
                                        </p:tgtEl>
                                      </p:cBhvr>
                                    </p:animEffect>
                                    <p:anim calcmode="lin" valueType="num">
                                      <p:cBhvr>
                                        <p:cTn id="28" dur="10000" fill="hold"/>
                                        <p:tgtEl>
                                          <p:spTgt spid="16"/>
                                        </p:tgtEl>
                                        <p:attrNameLst>
                                          <p:attrName>ppt_w</p:attrName>
                                        </p:attrNameLst>
                                      </p:cBhvr>
                                      <p:tavLst>
                                        <p:tav tm="0" fmla="#ppt_w*sin(2.5*pi*$)">
                                          <p:val>
                                            <p:fltVal val="0"/>
                                          </p:val>
                                        </p:tav>
                                        <p:tav tm="100000">
                                          <p:val>
                                            <p:fltVal val="1"/>
                                          </p:val>
                                        </p:tav>
                                      </p:tavLst>
                                    </p:anim>
                                    <p:anim calcmode="lin" valueType="num">
                                      <p:cBhvr>
                                        <p:cTn id="29" dur="10000" fill="hold"/>
                                        <p:tgtEl>
                                          <p:spTgt spid="16"/>
                                        </p:tgtEl>
                                        <p:attrNameLst>
                                          <p:attrName>ppt_h</p:attrName>
                                        </p:attrNameLst>
                                      </p:cBhvr>
                                      <p:tavLst>
                                        <p:tav tm="0">
                                          <p:val>
                                            <p:strVal val="#ppt_h"/>
                                          </p:val>
                                        </p:tav>
                                        <p:tav tm="100000">
                                          <p:val>
                                            <p:strVal val="#ppt_h"/>
                                          </p:val>
                                        </p:tav>
                                      </p:tavLst>
                                    </p:anim>
                                  </p:childTnLst>
                                </p:cTn>
                              </p:par>
                            </p:childTnLst>
                          </p:cTn>
                        </p:par>
                        <p:par>
                          <p:cTn id="30" fill="hold">
                            <p:stCondLst>
                              <p:cond delay="24000"/>
                            </p:stCondLst>
                            <p:childTnLst>
                              <p:par>
                                <p:cTn id="31" presetID="1" presetClass="entr" presetSubtype="0" fill="hold" nodeType="afterEffect">
                                  <p:stCondLst>
                                    <p:cond delay="0"/>
                                  </p:stCondLst>
                                  <p:iterate type="lt">
                                    <p:tmAbs val="100"/>
                                  </p:iterate>
                                  <p:childTnLst>
                                    <p:set>
                                      <p:cBhvr>
                                        <p:cTn id="32" dur="1" fill="hold">
                                          <p:stCondLst>
                                            <p:cond delay="0"/>
                                          </p:stCondLst>
                                        </p:cTn>
                                        <p:tgtEl>
                                          <p:spTgt spid="18">
                                            <p:txEl>
                                              <p:pRg st="0" end="0"/>
                                            </p:txEl>
                                          </p:spTgt>
                                        </p:tgtEl>
                                        <p:attrNameLst>
                                          <p:attrName>style.visibility</p:attrName>
                                        </p:attrNameLst>
                                      </p:cBhvr>
                                      <p:to>
                                        <p:strVal val="visible"/>
                                      </p:to>
                                    </p:set>
                                  </p:childTnLst>
                                </p:cTn>
                              </p:par>
                              <p:par>
                                <p:cTn id="33" presetID="45"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0"/>
                                        <p:tgtEl>
                                          <p:spTgt spid="19"/>
                                        </p:tgtEl>
                                      </p:cBhvr>
                                    </p:animEffect>
                                    <p:anim calcmode="lin" valueType="num">
                                      <p:cBhvr>
                                        <p:cTn id="36" dur="10000" fill="hold"/>
                                        <p:tgtEl>
                                          <p:spTgt spid="19"/>
                                        </p:tgtEl>
                                        <p:attrNameLst>
                                          <p:attrName>ppt_w</p:attrName>
                                        </p:attrNameLst>
                                      </p:cBhvr>
                                      <p:tavLst>
                                        <p:tav tm="0" fmla="#ppt_w*sin(2.5*pi*$)">
                                          <p:val>
                                            <p:fltVal val="0"/>
                                          </p:val>
                                        </p:tav>
                                        <p:tav tm="100000">
                                          <p:val>
                                            <p:fltVal val="1"/>
                                          </p:val>
                                        </p:tav>
                                      </p:tavLst>
                                    </p:anim>
                                    <p:anim calcmode="lin" valueType="num">
                                      <p:cBhvr>
                                        <p:cTn id="37" dur="10000" fill="hold"/>
                                        <p:tgtEl>
                                          <p:spTgt spid="19"/>
                                        </p:tgtEl>
                                        <p:attrNameLst>
                                          <p:attrName>ppt_h</p:attrName>
                                        </p:attrNameLst>
                                      </p:cBhvr>
                                      <p:tavLst>
                                        <p:tav tm="0">
                                          <p:val>
                                            <p:strVal val="#ppt_h"/>
                                          </p:val>
                                        </p:tav>
                                        <p:tav tm="100000">
                                          <p:val>
                                            <p:strVal val="#ppt_h"/>
                                          </p:val>
                                        </p:tav>
                                      </p:tavLst>
                                    </p:anim>
                                  </p:childTnLst>
                                </p:cTn>
                              </p:par>
                            </p:childTnLst>
                          </p:cTn>
                        </p:par>
                        <p:par>
                          <p:cTn id="38" fill="hold">
                            <p:stCondLst>
                              <p:cond delay="34000"/>
                            </p:stCondLst>
                            <p:childTnLst>
                              <p:par>
                                <p:cTn id="39" presetID="1" presetClass="entr" presetSubtype="0" fill="hold" nodeType="afterEffect">
                                  <p:stCondLst>
                                    <p:cond delay="0"/>
                                  </p:stCondLst>
                                  <p:iterate type="lt">
                                    <p:tmAbs val="100"/>
                                  </p:iterate>
                                  <p:childTnLst>
                                    <p:set>
                                      <p:cBhvr>
                                        <p:cTn id="40" dur="1" fill="hold">
                                          <p:stCondLst>
                                            <p:cond delay="0"/>
                                          </p:stCondLst>
                                        </p:cTn>
                                        <p:tgtEl>
                                          <p:spTgt spid="21">
                                            <p:txEl>
                                              <p:pRg st="0" end="0"/>
                                            </p:txEl>
                                          </p:spTgt>
                                        </p:tgtEl>
                                        <p:attrNameLst>
                                          <p:attrName>style.visibility</p:attrName>
                                        </p:attrNameLst>
                                      </p:cBhvr>
                                      <p:to>
                                        <p:strVal val="visible"/>
                                      </p:to>
                                    </p:set>
                                  </p:childTnLst>
                                </p:cTn>
                              </p:par>
                              <p:par>
                                <p:cTn id="41" presetID="45"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0"/>
                                        <p:tgtEl>
                                          <p:spTgt spid="22"/>
                                        </p:tgtEl>
                                      </p:cBhvr>
                                    </p:animEffect>
                                    <p:anim calcmode="lin" valueType="num">
                                      <p:cBhvr>
                                        <p:cTn id="44" dur="10000" fill="hold"/>
                                        <p:tgtEl>
                                          <p:spTgt spid="22"/>
                                        </p:tgtEl>
                                        <p:attrNameLst>
                                          <p:attrName>ppt_w</p:attrName>
                                        </p:attrNameLst>
                                      </p:cBhvr>
                                      <p:tavLst>
                                        <p:tav tm="0" fmla="#ppt_w*sin(2.5*pi*$)">
                                          <p:val>
                                            <p:fltVal val="0"/>
                                          </p:val>
                                        </p:tav>
                                        <p:tav tm="100000">
                                          <p:val>
                                            <p:fltVal val="1"/>
                                          </p:val>
                                        </p:tav>
                                      </p:tavLst>
                                    </p:anim>
                                    <p:anim calcmode="lin" valueType="num">
                                      <p:cBhvr>
                                        <p:cTn id="45" dur="10000" fill="hold"/>
                                        <p:tgtEl>
                                          <p:spTgt spid="22"/>
                                        </p:tgtEl>
                                        <p:attrNameLst>
                                          <p:attrName>ppt_h</p:attrName>
                                        </p:attrNameLst>
                                      </p:cBhvr>
                                      <p:tavLst>
                                        <p:tav tm="0">
                                          <p:val>
                                            <p:strVal val="#ppt_h"/>
                                          </p:val>
                                        </p:tav>
                                        <p:tav tm="100000">
                                          <p:val>
                                            <p:strVal val="#ppt_h"/>
                                          </p:val>
                                        </p:tav>
                                      </p:tavLst>
                                    </p:anim>
                                  </p:childTnLst>
                                </p:cTn>
                              </p:par>
                            </p:childTnLst>
                          </p:cTn>
                        </p:par>
                        <p:par>
                          <p:cTn id="46" fill="hold">
                            <p:stCondLst>
                              <p:cond delay="44000"/>
                            </p:stCondLst>
                            <p:childTnLst>
                              <p:par>
                                <p:cTn id="47" presetID="1" presetClass="entr" presetSubtype="0" fill="hold" nodeType="afterEffect">
                                  <p:stCondLst>
                                    <p:cond delay="0"/>
                                  </p:stCondLst>
                                  <p:iterate type="lt">
                                    <p:tmAbs val="100"/>
                                  </p:iterate>
                                  <p:childTnLst>
                                    <p:set>
                                      <p:cBhvr>
                                        <p:cTn id="48" dur="1" fill="hold">
                                          <p:stCondLst>
                                            <p:cond delay="0"/>
                                          </p:stCondLst>
                                        </p:cTn>
                                        <p:tgtEl>
                                          <p:spTgt spid="24">
                                            <p:txEl>
                                              <p:pRg st="0" end="0"/>
                                            </p:txEl>
                                          </p:spTgt>
                                        </p:tgtEl>
                                        <p:attrNameLst>
                                          <p:attrName>style.visibility</p:attrName>
                                        </p:attrNameLst>
                                      </p:cBhvr>
                                      <p:to>
                                        <p:strVal val="visible"/>
                                      </p:to>
                                    </p:set>
                                  </p:childTnLst>
                                </p:cTn>
                              </p:par>
                              <p:par>
                                <p:cTn id="49" presetID="45"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0"/>
                                        <p:tgtEl>
                                          <p:spTgt spid="25"/>
                                        </p:tgtEl>
                                      </p:cBhvr>
                                    </p:animEffect>
                                    <p:anim calcmode="lin" valueType="num">
                                      <p:cBhvr>
                                        <p:cTn id="52" dur="10000" fill="hold"/>
                                        <p:tgtEl>
                                          <p:spTgt spid="25"/>
                                        </p:tgtEl>
                                        <p:attrNameLst>
                                          <p:attrName>ppt_w</p:attrName>
                                        </p:attrNameLst>
                                      </p:cBhvr>
                                      <p:tavLst>
                                        <p:tav tm="0" fmla="#ppt_w*sin(2.5*pi*$)">
                                          <p:val>
                                            <p:fltVal val="0"/>
                                          </p:val>
                                        </p:tav>
                                        <p:tav tm="100000">
                                          <p:val>
                                            <p:fltVal val="1"/>
                                          </p:val>
                                        </p:tav>
                                      </p:tavLst>
                                    </p:anim>
                                    <p:anim calcmode="lin" valueType="num">
                                      <p:cBhvr>
                                        <p:cTn id="53" dur="10000" fill="hold"/>
                                        <p:tgtEl>
                                          <p:spTgt spid="25"/>
                                        </p:tgtEl>
                                        <p:attrNameLst>
                                          <p:attrName>ppt_h</p:attrName>
                                        </p:attrNameLst>
                                      </p:cBhvr>
                                      <p:tavLst>
                                        <p:tav tm="0">
                                          <p:val>
                                            <p:strVal val="#ppt_h"/>
                                          </p:val>
                                        </p:tav>
                                        <p:tav tm="100000">
                                          <p:val>
                                            <p:strVal val="#ppt_h"/>
                                          </p:val>
                                        </p:tav>
                                      </p:tavLst>
                                    </p:anim>
                                  </p:childTnLst>
                                </p:cTn>
                              </p:par>
                              <p:par>
                                <p:cTn id="54" presetID="45"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0"/>
                                        <p:tgtEl>
                                          <p:spTgt spid="28"/>
                                        </p:tgtEl>
                                      </p:cBhvr>
                                    </p:animEffect>
                                    <p:anim calcmode="lin" valueType="num">
                                      <p:cBhvr>
                                        <p:cTn id="57" dur="10000" fill="hold"/>
                                        <p:tgtEl>
                                          <p:spTgt spid="28"/>
                                        </p:tgtEl>
                                        <p:attrNameLst>
                                          <p:attrName>ppt_w</p:attrName>
                                        </p:attrNameLst>
                                      </p:cBhvr>
                                      <p:tavLst>
                                        <p:tav tm="0" fmla="#ppt_w*sin(2.5*pi*$)">
                                          <p:val>
                                            <p:fltVal val="0"/>
                                          </p:val>
                                        </p:tav>
                                        <p:tav tm="100000">
                                          <p:val>
                                            <p:fltVal val="1"/>
                                          </p:val>
                                        </p:tav>
                                      </p:tavLst>
                                    </p:anim>
                                    <p:anim calcmode="lin" valueType="num">
                                      <p:cBhvr>
                                        <p:cTn id="58" dur="10000" fill="hold"/>
                                        <p:tgtEl>
                                          <p:spTgt spid="28"/>
                                        </p:tgtEl>
                                        <p:attrNameLst>
                                          <p:attrName>ppt_h</p:attrName>
                                        </p:attrNameLst>
                                      </p:cBhvr>
                                      <p:tavLst>
                                        <p:tav tm="0">
                                          <p:val>
                                            <p:strVal val="#ppt_h"/>
                                          </p:val>
                                        </p:tav>
                                        <p:tav tm="100000">
                                          <p:val>
                                            <p:strVal val="#ppt_h"/>
                                          </p:val>
                                        </p:tav>
                                      </p:tavLst>
                                    </p:anim>
                                  </p:childTnLst>
                                </p:cTn>
                              </p:par>
                            </p:childTnLst>
                          </p:cTn>
                        </p:par>
                        <p:par>
                          <p:cTn id="59" fill="hold">
                            <p:stCondLst>
                              <p:cond delay="54000"/>
                            </p:stCondLst>
                            <p:childTnLst>
                              <p:par>
                                <p:cTn id="60" presetID="1" presetClass="entr" presetSubtype="0" fill="hold" nodeType="afterEffect">
                                  <p:stCondLst>
                                    <p:cond delay="0"/>
                                  </p:stCondLst>
                                  <p:iterate type="lt">
                                    <p:tmAbs val="100"/>
                                  </p:iterate>
                                  <p:childTnLst>
                                    <p:set>
                                      <p:cBhvr>
                                        <p:cTn id="61" dur="1" fill="hold">
                                          <p:stCondLst>
                                            <p:cond delay="0"/>
                                          </p:stCondLst>
                                        </p:cTn>
                                        <p:tgtEl>
                                          <p:spTgt spid="30">
                                            <p:txEl>
                                              <p:pRg st="0" end="0"/>
                                            </p:txEl>
                                          </p:spTgt>
                                        </p:tgtEl>
                                        <p:attrNameLst>
                                          <p:attrName>style.visibility</p:attrName>
                                        </p:attrNameLst>
                                      </p:cBhvr>
                                      <p:to>
                                        <p:strVal val="visible"/>
                                      </p:to>
                                    </p:set>
                                  </p:childTnLst>
                                </p:cTn>
                              </p:par>
                              <p:par>
                                <p:cTn id="62" presetID="45"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10000"/>
                                        <p:tgtEl>
                                          <p:spTgt spid="31"/>
                                        </p:tgtEl>
                                      </p:cBhvr>
                                    </p:animEffect>
                                    <p:anim calcmode="lin" valueType="num">
                                      <p:cBhvr>
                                        <p:cTn id="65" dur="10000" fill="hold"/>
                                        <p:tgtEl>
                                          <p:spTgt spid="31"/>
                                        </p:tgtEl>
                                        <p:attrNameLst>
                                          <p:attrName>ppt_w</p:attrName>
                                        </p:attrNameLst>
                                      </p:cBhvr>
                                      <p:tavLst>
                                        <p:tav tm="0" fmla="#ppt_w*sin(2.5*pi*$)">
                                          <p:val>
                                            <p:fltVal val="0"/>
                                          </p:val>
                                        </p:tav>
                                        <p:tav tm="100000">
                                          <p:val>
                                            <p:fltVal val="1"/>
                                          </p:val>
                                        </p:tav>
                                      </p:tavLst>
                                    </p:anim>
                                    <p:anim calcmode="lin" valueType="num">
                                      <p:cBhvr>
                                        <p:cTn id="66" dur="10000" fill="hold"/>
                                        <p:tgtEl>
                                          <p:spTgt spid="31"/>
                                        </p:tgtEl>
                                        <p:attrNameLst>
                                          <p:attrName>ppt_h</p:attrName>
                                        </p:attrNameLst>
                                      </p:cBhvr>
                                      <p:tavLst>
                                        <p:tav tm="0">
                                          <p:val>
                                            <p:strVal val="#ppt_h"/>
                                          </p:val>
                                        </p:tav>
                                        <p:tav tm="100000">
                                          <p:val>
                                            <p:strVal val="#ppt_h"/>
                                          </p:val>
                                        </p:tav>
                                      </p:tavLst>
                                    </p:anim>
                                  </p:childTnLst>
                                </p:cTn>
                              </p:par>
                            </p:childTnLst>
                          </p:cTn>
                        </p:par>
                        <p:par>
                          <p:cTn id="67" fill="hold">
                            <p:stCondLst>
                              <p:cond delay="64000"/>
                            </p:stCondLst>
                            <p:childTnLst>
                              <p:par>
                                <p:cTn id="68" presetID="1" presetClass="entr" presetSubtype="0" fill="hold" nodeType="afterEffect">
                                  <p:stCondLst>
                                    <p:cond delay="0"/>
                                  </p:stCondLst>
                                  <p:iterate type="lt">
                                    <p:tmAbs val="100"/>
                                  </p:iterate>
                                  <p:childTnLst>
                                    <p:set>
                                      <p:cBhvr>
                                        <p:cTn id="69" dur="1" fill="hold">
                                          <p:stCondLst>
                                            <p:cond delay="0"/>
                                          </p:stCondLst>
                                        </p:cTn>
                                        <p:tgtEl>
                                          <p:spTgt spid="33">
                                            <p:txEl>
                                              <p:pRg st="0" end="0"/>
                                            </p:txEl>
                                          </p:spTgt>
                                        </p:tgtEl>
                                        <p:attrNameLst>
                                          <p:attrName>style.visibility</p:attrName>
                                        </p:attrNameLst>
                                      </p:cBhvr>
                                      <p:to>
                                        <p:strVal val="visible"/>
                                      </p:to>
                                    </p:set>
                                  </p:childTnLst>
                                </p:cTn>
                              </p:par>
                              <p:par>
                                <p:cTn id="70" presetID="45" presetClass="entr" presetSubtype="0"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0"/>
                                        <p:tgtEl>
                                          <p:spTgt spid="34"/>
                                        </p:tgtEl>
                                      </p:cBhvr>
                                    </p:animEffect>
                                    <p:anim calcmode="lin" valueType="num">
                                      <p:cBhvr>
                                        <p:cTn id="73" dur="10000" fill="hold"/>
                                        <p:tgtEl>
                                          <p:spTgt spid="34"/>
                                        </p:tgtEl>
                                        <p:attrNameLst>
                                          <p:attrName>ppt_w</p:attrName>
                                        </p:attrNameLst>
                                      </p:cBhvr>
                                      <p:tavLst>
                                        <p:tav tm="0" fmla="#ppt_w*sin(2.5*pi*$)">
                                          <p:val>
                                            <p:fltVal val="0"/>
                                          </p:val>
                                        </p:tav>
                                        <p:tav tm="100000">
                                          <p:val>
                                            <p:fltVal val="1"/>
                                          </p:val>
                                        </p:tav>
                                      </p:tavLst>
                                    </p:anim>
                                    <p:anim calcmode="lin" valueType="num">
                                      <p:cBhvr>
                                        <p:cTn id="74" dur="10000" fill="hold"/>
                                        <p:tgtEl>
                                          <p:spTgt spid="34"/>
                                        </p:tgtEl>
                                        <p:attrNameLst>
                                          <p:attrName>ppt_h</p:attrName>
                                        </p:attrNameLst>
                                      </p:cBhvr>
                                      <p:tavLst>
                                        <p:tav tm="0">
                                          <p:val>
                                            <p:strVal val="#ppt_h"/>
                                          </p:val>
                                        </p:tav>
                                        <p:tav tm="100000">
                                          <p:val>
                                            <p:strVal val="#ppt_h"/>
                                          </p:val>
                                        </p:tav>
                                      </p:tavLst>
                                    </p:anim>
                                  </p:childTnLst>
                                </p:cTn>
                              </p:par>
                            </p:childTnLst>
                          </p:cTn>
                        </p:par>
                        <p:par>
                          <p:cTn id="75" fill="hold">
                            <p:stCondLst>
                              <p:cond delay="74000"/>
                            </p:stCondLst>
                            <p:childTnLst>
                              <p:par>
                                <p:cTn id="76" presetID="1" presetClass="entr" presetSubtype="0" fill="hold" nodeType="afterEffect">
                                  <p:stCondLst>
                                    <p:cond delay="0"/>
                                  </p:stCondLst>
                                  <p:iterate type="lt">
                                    <p:tmAbs val="100"/>
                                  </p:iterate>
                                  <p:childTnLst>
                                    <p:set>
                                      <p:cBhvr>
                                        <p:cTn id="77" dur="1" fill="hold">
                                          <p:stCondLst>
                                            <p:cond delay="0"/>
                                          </p:stCondLst>
                                        </p:cTn>
                                        <p:tgtEl>
                                          <p:spTgt spid="13">
                                            <p:txEl>
                                              <p:pRg st="0" end="0"/>
                                            </p:txEl>
                                          </p:spTgt>
                                        </p:tgtEl>
                                        <p:attrNameLst>
                                          <p:attrName>style.visibility</p:attrName>
                                        </p:attrNameLst>
                                      </p:cBhvr>
                                      <p:to>
                                        <p:strVal val="visible"/>
                                      </p:to>
                                    </p:set>
                                  </p:childTnLst>
                                </p:cTn>
                              </p:par>
                            </p:childTnLst>
                          </p:cTn>
                        </p:par>
                        <p:par>
                          <p:cTn id="78" fill="hold">
                            <p:stCondLst>
                              <p:cond delay="74501"/>
                            </p:stCondLst>
                            <p:childTnLst>
                              <p:par>
                                <p:cTn id="79" presetID="1" presetClass="entr" presetSubtype="0" fill="hold" nodeType="afterEffect">
                                  <p:stCondLst>
                                    <p:cond delay="0"/>
                                  </p:stCondLst>
                                  <p:iterate type="lt">
                                    <p:tmAbs val="100"/>
                                  </p:iterate>
                                  <p:childTnLst>
                                    <p:set>
                                      <p:cBhvr>
                                        <p:cTn id="8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16" grpId="0" animBg="1"/>
      <p:bldP spid="19" grpId="0" animBg="1"/>
      <p:bldP spid="22" grpId="0" animBg="1"/>
      <p:bldP spid="25" grpId="0" animBg="1"/>
      <p:bldP spid="28" grpId="0" animBg="1"/>
      <p:bldP spid="31"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a:extLst>
              <a:ext uri="{FF2B5EF4-FFF2-40B4-BE49-F238E27FC236}">
                <a16:creationId xmlns:a16="http://schemas.microsoft.com/office/drawing/2014/main" id="{292240BF-DAEF-9372-A38D-78F3509B05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6A4615F-34DF-5873-C0C5-667234FB13B9}"/>
              </a:ext>
            </a:extLst>
          </p:cNvPr>
          <p:cNvSpPr/>
          <p:nvPr/>
        </p:nvSpPr>
        <p:spPr>
          <a:xfrm>
            <a:off x="3492961" y="251976"/>
            <a:ext cx="5307677" cy="922713"/>
          </a:xfrm>
          <a:prstGeom prst="round2DiagRect">
            <a:avLst/>
          </a:prstGeom>
          <a:gradFill>
            <a:gsLst>
              <a:gs pos="0">
                <a:schemeClr val="tx1"/>
              </a:gs>
              <a:gs pos="100000">
                <a:schemeClr val="tx1">
                  <a:lumMod val="75000"/>
                </a:schemeClr>
              </a:gs>
            </a:gsLst>
            <a:lin ang="6120000" scaled="1"/>
          </a:gradFill>
          <a:effectLst>
            <a:glow rad="101600">
              <a:schemeClr val="accent3">
                <a:satMod val="175000"/>
                <a:alpha val="40000"/>
              </a:schemeClr>
            </a:glow>
            <a:outerShdw blurRad="76200" dist="12700" dir="2700000" sy="-23000" kx="-800400" algn="bl" rotWithShape="0">
              <a:prstClr val="black">
                <a:alpha val="2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rtl="1"/>
            <a:r>
              <a:rPr lang="ar-EG" sz="2400" dirty="0">
                <a:solidFill>
                  <a:srgbClr val="00B050"/>
                </a:solidFill>
              </a:rPr>
              <a:t>أشهر </a:t>
            </a:r>
            <a:r>
              <a:rPr lang="ar-EG" sz="2400" dirty="0">
                <a:solidFill>
                  <a:srgbClr val="FF0000"/>
                </a:solidFill>
              </a:rPr>
              <a:t>المؤشرات</a:t>
            </a:r>
            <a:r>
              <a:rPr lang="ar-EG" sz="2400" dirty="0">
                <a:solidFill>
                  <a:srgbClr val="00B050"/>
                </a:solidFill>
              </a:rPr>
              <a:t> في التداول؟</a:t>
            </a:r>
            <a:endParaRPr lang="en-US" sz="2400" dirty="0">
              <a:solidFill>
                <a:srgbClr val="00B050"/>
              </a:solidFill>
            </a:endParaRPr>
          </a:p>
        </p:txBody>
      </p:sp>
      <p:sp>
        <p:nvSpPr>
          <p:cNvPr id="6" name="Explosion: 8 Points 5">
            <a:extLst>
              <a:ext uri="{FF2B5EF4-FFF2-40B4-BE49-F238E27FC236}">
                <a16:creationId xmlns:a16="http://schemas.microsoft.com/office/drawing/2014/main" id="{B40A36E8-6D24-6829-722E-1BCB31F2E8ED}"/>
              </a:ext>
            </a:extLst>
          </p:cNvPr>
          <p:cNvSpPr/>
          <p:nvPr/>
        </p:nvSpPr>
        <p:spPr>
          <a:xfrm>
            <a:off x="8539380" y="90955"/>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8DA18075-7E03-B436-246A-7A22E35D3F50}"/>
              </a:ext>
            </a:extLst>
          </p:cNvPr>
          <p:cNvSpPr>
            <a:spLocks noGrp="1"/>
          </p:cNvSpPr>
          <p:nvPr>
            <p:ph type="sldNum" sz="quarter" idx="12"/>
          </p:nvPr>
        </p:nvSpPr>
        <p:spPr>
          <a:xfrm>
            <a:off x="10363200" y="5899630"/>
            <a:ext cx="1142245" cy="669925"/>
          </a:xfrm>
        </p:spPr>
        <p:txBody>
          <a:bodyPr/>
          <a:lstStyle/>
          <a:p>
            <a:r>
              <a:rPr lang="ar-EG" sz="6000" dirty="0">
                <a:solidFill>
                  <a:schemeClr val="tx1"/>
                </a:solidFill>
              </a:rPr>
              <a:t>12</a:t>
            </a:r>
            <a:endParaRPr lang="en-US" sz="6000" dirty="0">
              <a:solidFill>
                <a:schemeClr val="tx1"/>
              </a:solidFill>
            </a:endParaRPr>
          </a:p>
        </p:txBody>
      </p:sp>
      <p:sp>
        <p:nvSpPr>
          <p:cNvPr id="9" name="Rectangle: Diagonal Corners Rounded 8">
            <a:extLst>
              <a:ext uri="{FF2B5EF4-FFF2-40B4-BE49-F238E27FC236}">
                <a16:creationId xmlns:a16="http://schemas.microsoft.com/office/drawing/2014/main" id="{E090905C-A8F8-9020-477E-2CA71FE514A3}"/>
              </a:ext>
            </a:extLst>
          </p:cNvPr>
          <p:cNvSpPr/>
          <p:nvPr/>
        </p:nvSpPr>
        <p:spPr>
          <a:xfrm>
            <a:off x="9851780" y="1471504"/>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8CB17454-838A-C0BB-ACC0-9860F50D77EB}"/>
              </a:ext>
            </a:extLst>
          </p:cNvPr>
          <p:cNvSpPr txBox="1"/>
          <p:nvPr/>
        </p:nvSpPr>
        <p:spPr>
          <a:xfrm>
            <a:off x="9971401" y="1817797"/>
            <a:ext cx="1689184" cy="369332"/>
          </a:xfrm>
          <a:prstGeom prst="rect">
            <a:avLst/>
          </a:prstGeom>
          <a:noFill/>
        </p:spPr>
        <p:txBody>
          <a:bodyPr wrap="square" rtlCol="0">
            <a:spAutoFit/>
          </a:bodyPr>
          <a:lstStyle/>
          <a:p>
            <a:pPr algn="ctr"/>
            <a:r>
              <a:rPr lang="en-US" b="1" dirty="0">
                <a:solidFill>
                  <a:srgbClr val="FF0000"/>
                </a:solidFill>
              </a:rPr>
              <a:t>NASDAQ-100</a:t>
            </a:r>
          </a:p>
        </p:txBody>
      </p:sp>
      <p:sp>
        <p:nvSpPr>
          <p:cNvPr id="2" name="Explosion: 8 Points 1">
            <a:extLst>
              <a:ext uri="{FF2B5EF4-FFF2-40B4-BE49-F238E27FC236}">
                <a16:creationId xmlns:a16="http://schemas.microsoft.com/office/drawing/2014/main" id="{A70690BF-4843-3759-DB72-4464D0292639}"/>
              </a:ext>
            </a:extLst>
          </p:cNvPr>
          <p:cNvSpPr/>
          <p:nvPr/>
        </p:nvSpPr>
        <p:spPr>
          <a:xfrm>
            <a:off x="11493863" y="1303228"/>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Diagonal Corners Rounded 6">
            <a:extLst>
              <a:ext uri="{FF2B5EF4-FFF2-40B4-BE49-F238E27FC236}">
                <a16:creationId xmlns:a16="http://schemas.microsoft.com/office/drawing/2014/main" id="{EDDA58DB-6852-3CB4-25EE-6EC5AA3EFAB8}"/>
              </a:ext>
            </a:extLst>
          </p:cNvPr>
          <p:cNvSpPr/>
          <p:nvPr/>
        </p:nvSpPr>
        <p:spPr>
          <a:xfrm>
            <a:off x="7322086" y="1553565"/>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a:extLst>
              <a:ext uri="{FF2B5EF4-FFF2-40B4-BE49-F238E27FC236}">
                <a16:creationId xmlns:a16="http://schemas.microsoft.com/office/drawing/2014/main" id="{37FDCECD-86DA-2DCD-4B2B-1EDFF820BB13}"/>
              </a:ext>
            </a:extLst>
          </p:cNvPr>
          <p:cNvSpPr txBox="1"/>
          <p:nvPr/>
        </p:nvSpPr>
        <p:spPr>
          <a:xfrm>
            <a:off x="7435531" y="2041533"/>
            <a:ext cx="1669671" cy="369332"/>
          </a:xfrm>
          <a:prstGeom prst="rect">
            <a:avLst/>
          </a:prstGeom>
          <a:noFill/>
        </p:spPr>
        <p:txBody>
          <a:bodyPr wrap="square" rtlCol="0">
            <a:spAutoFit/>
          </a:bodyPr>
          <a:lstStyle/>
          <a:p>
            <a:pPr algn="ctr"/>
            <a:r>
              <a:rPr lang="en-US" b="1" dirty="0">
                <a:solidFill>
                  <a:srgbClr val="FF0000"/>
                </a:solidFill>
              </a:rPr>
              <a:t>S&amp;P 500</a:t>
            </a:r>
          </a:p>
        </p:txBody>
      </p:sp>
      <p:sp>
        <p:nvSpPr>
          <p:cNvPr id="16" name="Explosion: 8 Points 15">
            <a:extLst>
              <a:ext uri="{FF2B5EF4-FFF2-40B4-BE49-F238E27FC236}">
                <a16:creationId xmlns:a16="http://schemas.microsoft.com/office/drawing/2014/main" id="{4CBFCF15-B25F-BC1D-6903-9417D3C6F767}"/>
              </a:ext>
            </a:extLst>
          </p:cNvPr>
          <p:cNvSpPr/>
          <p:nvPr/>
        </p:nvSpPr>
        <p:spPr>
          <a:xfrm>
            <a:off x="8964169" y="1385289"/>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ectangle: Diagonal Corners Rounded 16">
            <a:extLst>
              <a:ext uri="{FF2B5EF4-FFF2-40B4-BE49-F238E27FC236}">
                <a16:creationId xmlns:a16="http://schemas.microsoft.com/office/drawing/2014/main" id="{A24DD3C5-EE52-B344-08D1-18BCD71A3704}"/>
              </a:ext>
            </a:extLst>
          </p:cNvPr>
          <p:cNvSpPr/>
          <p:nvPr/>
        </p:nvSpPr>
        <p:spPr>
          <a:xfrm>
            <a:off x="4227217" y="1591160"/>
            <a:ext cx="2468515" cy="1537551"/>
          </a:xfrm>
          <a:custGeom>
            <a:avLst/>
            <a:gdLst>
              <a:gd name="connsiteX0" fmla="*/ 256264 w 2468515"/>
              <a:gd name="connsiteY0" fmla="*/ 0 h 1537551"/>
              <a:gd name="connsiteX1" fmla="*/ 831449 w 2468515"/>
              <a:gd name="connsiteY1" fmla="*/ 0 h 1537551"/>
              <a:gd name="connsiteX2" fmla="*/ 1428757 w 2468515"/>
              <a:gd name="connsiteY2" fmla="*/ 0 h 1537551"/>
              <a:gd name="connsiteX3" fmla="*/ 2468515 w 2468515"/>
              <a:gd name="connsiteY3" fmla="*/ 0 h 1537551"/>
              <a:gd name="connsiteX4" fmla="*/ 2468515 w 2468515"/>
              <a:gd name="connsiteY4" fmla="*/ 0 h 1537551"/>
              <a:gd name="connsiteX5" fmla="*/ 2468515 w 2468515"/>
              <a:gd name="connsiteY5" fmla="*/ 414283 h 1537551"/>
              <a:gd name="connsiteX6" fmla="*/ 2468515 w 2468515"/>
              <a:gd name="connsiteY6" fmla="*/ 802940 h 1537551"/>
              <a:gd name="connsiteX7" fmla="*/ 2468515 w 2468515"/>
              <a:gd name="connsiteY7" fmla="*/ 1281287 h 1537551"/>
              <a:gd name="connsiteX8" fmla="*/ 2212251 w 2468515"/>
              <a:gd name="connsiteY8" fmla="*/ 1537551 h 1537551"/>
              <a:gd name="connsiteX9" fmla="*/ 1681311 w 2468515"/>
              <a:gd name="connsiteY9" fmla="*/ 1537551 h 1537551"/>
              <a:gd name="connsiteX10" fmla="*/ 1172493 w 2468515"/>
              <a:gd name="connsiteY10" fmla="*/ 1537551 h 1537551"/>
              <a:gd name="connsiteX11" fmla="*/ 619430 w 2468515"/>
              <a:gd name="connsiteY11" fmla="*/ 1537551 h 1537551"/>
              <a:gd name="connsiteX12" fmla="*/ 0 w 2468515"/>
              <a:gd name="connsiteY12" fmla="*/ 1537551 h 1537551"/>
              <a:gd name="connsiteX13" fmla="*/ 0 w 2468515"/>
              <a:gd name="connsiteY13" fmla="*/ 1537551 h 1537551"/>
              <a:gd name="connsiteX14" fmla="*/ 0 w 2468515"/>
              <a:gd name="connsiteY14" fmla="*/ 1097642 h 1537551"/>
              <a:gd name="connsiteX15" fmla="*/ 0 w 2468515"/>
              <a:gd name="connsiteY15" fmla="*/ 644921 h 1537551"/>
              <a:gd name="connsiteX16" fmla="*/ 0 w 2468515"/>
              <a:gd name="connsiteY16" fmla="*/ 256264 h 1537551"/>
              <a:gd name="connsiteX17" fmla="*/ 256264 w 2468515"/>
              <a:gd name="connsiteY17"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8515" h="1537551" fill="none" extrusionOk="0">
                <a:moveTo>
                  <a:pt x="256264" y="0"/>
                </a:moveTo>
                <a:cubicBezTo>
                  <a:pt x="391175" y="-26332"/>
                  <a:pt x="553143" y="59418"/>
                  <a:pt x="831449" y="0"/>
                </a:cubicBezTo>
                <a:cubicBezTo>
                  <a:pt x="1109756" y="-59418"/>
                  <a:pt x="1251052" y="4341"/>
                  <a:pt x="1428757" y="0"/>
                </a:cubicBezTo>
                <a:cubicBezTo>
                  <a:pt x="1606462" y="-4341"/>
                  <a:pt x="2228440" y="103620"/>
                  <a:pt x="2468515" y="0"/>
                </a:cubicBezTo>
                <a:lnTo>
                  <a:pt x="2468515" y="0"/>
                </a:lnTo>
                <a:cubicBezTo>
                  <a:pt x="2474564" y="160746"/>
                  <a:pt x="2462288" y="292617"/>
                  <a:pt x="2468515" y="414283"/>
                </a:cubicBezTo>
                <a:cubicBezTo>
                  <a:pt x="2474742" y="535949"/>
                  <a:pt x="2465676" y="638429"/>
                  <a:pt x="2468515" y="802940"/>
                </a:cubicBezTo>
                <a:cubicBezTo>
                  <a:pt x="2471354" y="967451"/>
                  <a:pt x="2447051" y="1059614"/>
                  <a:pt x="2468515" y="1281287"/>
                </a:cubicBezTo>
                <a:cubicBezTo>
                  <a:pt x="2502817" y="1443416"/>
                  <a:pt x="2333454" y="1541124"/>
                  <a:pt x="2212251" y="1537551"/>
                </a:cubicBezTo>
                <a:cubicBezTo>
                  <a:pt x="2087080" y="1557138"/>
                  <a:pt x="1824181" y="1488187"/>
                  <a:pt x="1681311" y="1537551"/>
                </a:cubicBezTo>
                <a:cubicBezTo>
                  <a:pt x="1538441" y="1586915"/>
                  <a:pt x="1326896" y="1479338"/>
                  <a:pt x="1172493" y="1537551"/>
                </a:cubicBezTo>
                <a:cubicBezTo>
                  <a:pt x="1018090" y="1595764"/>
                  <a:pt x="895479" y="1495216"/>
                  <a:pt x="619430" y="1537551"/>
                </a:cubicBezTo>
                <a:cubicBezTo>
                  <a:pt x="343381" y="1579886"/>
                  <a:pt x="234135" y="1471123"/>
                  <a:pt x="0" y="1537551"/>
                </a:cubicBezTo>
                <a:lnTo>
                  <a:pt x="0" y="1537551"/>
                </a:lnTo>
                <a:cubicBezTo>
                  <a:pt x="-40387" y="1317836"/>
                  <a:pt x="45937" y="1240299"/>
                  <a:pt x="0" y="1097642"/>
                </a:cubicBezTo>
                <a:cubicBezTo>
                  <a:pt x="-45937" y="954985"/>
                  <a:pt x="50164" y="870457"/>
                  <a:pt x="0" y="644921"/>
                </a:cubicBezTo>
                <a:cubicBezTo>
                  <a:pt x="-50164" y="419385"/>
                  <a:pt x="20680" y="413030"/>
                  <a:pt x="0" y="256264"/>
                </a:cubicBezTo>
                <a:cubicBezTo>
                  <a:pt x="-15366" y="119685"/>
                  <a:pt x="142893" y="663"/>
                  <a:pt x="256264" y="0"/>
                </a:cubicBezTo>
                <a:close/>
              </a:path>
              <a:path w="2468515" h="1537551" stroke="0" extrusionOk="0">
                <a:moveTo>
                  <a:pt x="256264" y="0"/>
                </a:moveTo>
                <a:cubicBezTo>
                  <a:pt x="411985" y="-42661"/>
                  <a:pt x="621762" y="9204"/>
                  <a:pt x="853572" y="0"/>
                </a:cubicBezTo>
                <a:cubicBezTo>
                  <a:pt x="1085382" y="-9204"/>
                  <a:pt x="1099339" y="41476"/>
                  <a:pt x="1340267" y="0"/>
                </a:cubicBezTo>
                <a:cubicBezTo>
                  <a:pt x="1581196" y="-41476"/>
                  <a:pt x="1653494" y="57277"/>
                  <a:pt x="1937575" y="0"/>
                </a:cubicBezTo>
                <a:cubicBezTo>
                  <a:pt x="2221656" y="-57277"/>
                  <a:pt x="2314355" y="56038"/>
                  <a:pt x="2468515" y="0"/>
                </a:cubicBezTo>
                <a:lnTo>
                  <a:pt x="2468515" y="0"/>
                </a:lnTo>
                <a:cubicBezTo>
                  <a:pt x="2485902" y="135674"/>
                  <a:pt x="2463132" y="337553"/>
                  <a:pt x="2468515" y="427096"/>
                </a:cubicBezTo>
                <a:cubicBezTo>
                  <a:pt x="2473898" y="516639"/>
                  <a:pt x="2464846" y="731816"/>
                  <a:pt x="2468515" y="828566"/>
                </a:cubicBezTo>
                <a:cubicBezTo>
                  <a:pt x="2472184" y="925316"/>
                  <a:pt x="2420257" y="1158747"/>
                  <a:pt x="2468515" y="1281287"/>
                </a:cubicBezTo>
                <a:cubicBezTo>
                  <a:pt x="2446769" y="1404767"/>
                  <a:pt x="2359888" y="1549096"/>
                  <a:pt x="2212251" y="1537551"/>
                </a:cubicBezTo>
                <a:cubicBezTo>
                  <a:pt x="2097132" y="1568787"/>
                  <a:pt x="1876915" y="1529349"/>
                  <a:pt x="1703433" y="1537551"/>
                </a:cubicBezTo>
                <a:cubicBezTo>
                  <a:pt x="1529951" y="1545753"/>
                  <a:pt x="1311801" y="1481044"/>
                  <a:pt x="1150371" y="1537551"/>
                </a:cubicBezTo>
                <a:cubicBezTo>
                  <a:pt x="988941" y="1594058"/>
                  <a:pt x="743308" y="1492909"/>
                  <a:pt x="619430" y="1537551"/>
                </a:cubicBezTo>
                <a:cubicBezTo>
                  <a:pt x="495552" y="1582193"/>
                  <a:pt x="202435" y="1527474"/>
                  <a:pt x="0" y="1537551"/>
                </a:cubicBezTo>
                <a:lnTo>
                  <a:pt x="0" y="1537551"/>
                </a:lnTo>
                <a:cubicBezTo>
                  <a:pt x="-42878" y="1422090"/>
                  <a:pt x="46956" y="1284380"/>
                  <a:pt x="0" y="1097642"/>
                </a:cubicBezTo>
                <a:cubicBezTo>
                  <a:pt x="-46956" y="910904"/>
                  <a:pt x="9981" y="840138"/>
                  <a:pt x="0" y="657734"/>
                </a:cubicBezTo>
                <a:cubicBezTo>
                  <a:pt x="-9981" y="475330"/>
                  <a:pt x="9290" y="346032"/>
                  <a:pt x="0" y="256264"/>
                </a:cubicBezTo>
                <a:cubicBezTo>
                  <a:pt x="10935" y="86958"/>
                  <a:pt x="106077" y="27786"/>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a:extLst>
              <a:ext uri="{FF2B5EF4-FFF2-40B4-BE49-F238E27FC236}">
                <a16:creationId xmlns:a16="http://schemas.microsoft.com/office/drawing/2014/main" id="{765BE0A6-B3C3-CCA5-8461-8C2CF07821DD}"/>
              </a:ext>
            </a:extLst>
          </p:cNvPr>
          <p:cNvSpPr txBox="1"/>
          <p:nvPr/>
        </p:nvSpPr>
        <p:spPr>
          <a:xfrm>
            <a:off x="4105343" y="2034694"/>
            <a:ext cx="2590389" cy="369332"/>
          </a:xfrm>
          <a:prstGeom prst="rect">
            <a:avLst/>
          </a:prstGeom>
          <a:noFill/>
        </p:spPr>
        <p:txBody>
          <a:bodyPr wrap="square" rtlCol="0">
            <a:spAutoFit/>
          </a:bodyPr>
          <a:lstStyle/>
          <a:p>
            <a:pPr algn="ctr"/>
            <a:r>
              <a:rPr lang="en-US" b="1" dirty="0">
                <a:solidFill>
                  <a:srgbClr val="FF0000"/>
                </a:solidFill>
              </a:rPr>
              <a:t>Hang Seng Index</a:t>
            </a:r>
          </a:p>
        </p:txBody>
      </p:sp>
      <p:sp>
        <p:nvSpPr>
          <p:cNvPr id="19" name="Explosion: 8 Points 18">
            <a:extLst>
              <a:ext uri="{FF2B5EF4-FFF2-40B4-BE49-F238E27FC236}">
                <a16:creationId xmlns:a16="http://schemas.microsoft.com/office/drawing/2014/main" id="{31B15DA4-C218-D246-126C-E17ADA853C2E}"/>
              </a:ext>
            </a:extLst>
          </p:cNvPr>
          <p:cNvSpPr/>
          <p:nvPr/>
        </p:nvSpPr>
        <p:spPr>
          <a:xfrm>
            <a:off x="6434475" y="1422884"/>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ectangle: Diagonal Corners Rounded 19">
            <a:extLst>
              <a:ext uri="{FF2B5EF4-FFF2-40B4-BE49-F238E27FC236}">
                <a16:creationId xmlns:a16="http://schemas.microsoft.com/office/drawing/2014/main" id="{892B3DAB-96DC-3E4D-7372-4254EFC8DE76}"/>
              </a:ext>
            </a:extLst>
          </p:cNvPr>
          <p:cNvSpPr/>
          <p:nvPr/>
        </p:nvSpPr>
        <p:spPr>
          <a:xfrm>
            <a:off x="802223" y="1436150"/>
            <a:ext cx="2468515" cy="1537551"/>
          </a:xfrm>
          <a:custGeom>
            <a:avLst/>
            <a:gdLst>
              <a:gd name="connsiteX0" fmla="*/ 256264 w 2468515"/>
              <a:gd name="connsiteY0" fmla="*/ 0 h 1537551"/>
              <a:gd name="connsiteX1" fmla="*/ 831449 w 2468515"/>
              <a:gd name="connsiteY1" fmla="*/ 0 h 1537551"/>
              <a:gd name="connsiteX2" fmla="*/ 1428757 w 2468515"/>
              <a:gd name="connsiteY2" fmla="*/ 0 h 1537551"/>
              <a:gd name="connsiteX3" fmla="*/ 2468515 w 2468515"/>
              <a:gd name="connsiteY3" fmla="*/ 0 h 1537551"/>
              <a:gd name="connsiteX4" fmla="*/ 2468515 w 2468515"/>
              <a:gd name="connsiteY4" fmla="*/ 0 h 1537551"/>
              <a:gd name="connsiteX5" fmla="*/ 2468515 w 2468515"/>
              <a:gd name="connsiteY5" fmla="*/ 414283 h 1537551"/>
              <a:gd name="connsiteX6" fmla="*/ 2468515 w 2468515"/>
              <a:gd name="connsiteY6" fmla="*/ 802940 h 1537551"/>
              <a:gd name="connsiteX7" fmla="*/ 2468515 w 2468515"/>
              <a:gd name="connsiteY7" fmla="*/ 1281287 h 1537551"/>
              <a:gd name="connsiteX8" fmla="*/ 2212251 w 2468515"/>
              <a:gd name="connsiteY8" fmla="*/ 1537551 h 1537551"/>
              <a:gd name="connsiteX9" fmla="*/ 1681311 w 2468515"/>
              <a:gd name="connsiteY9" fmla="*/ 1537551 h 1537551"/>
              <a:gd name="connsiteX10" fmla="*/ 1172493 w 2468515"/>
              <a:gd name="connsiteY10" fmla="*/ 1537551 h 1537551"/>
              <a:gd name="connsiteX11" fmla="*/ 619430 w 2468515"/>
              <a:gd name="connsiteY11" fmla="*/ 1537551 h 1537551"/>
              <a:gd name="connsiteX12" fmla="*/ 0 w 2468515"/>
              <a:gd name="connsiteY12" fmla="*/ 1537551 h 1537551"/>
              <a:gd name="connsiteX13" fmla="*/ 0 w 2468515"/>
              <a:gd name="connsiteY13" fmla="*/ 1537551 h 1537551"/>
              <a:gd name="connsiteX14" fmla="*/ 0 w 2468515"/>
              <a:gd name="connsiteY14" fmla="*/ 1097642 h 1537551"/>
              <a:gd name="connsiteX15" fmla="*/ 0 w 2468515"/>
              <a:gd name="connsiteY15" fmla="*/ 644921 h 1537551"/>
              <a:gd name="connsiteX16" fmla="*/ 0 w 2468515"/>
              <a:gd name="connsiteY16" fmla="*/ 256264 h 1537551"/>
              <a:gd name="connsiteX17" fmla="*/ 256264 w 2468515"/>
              <a:gd name="connsiteY17"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8515" h="1537551" fill="none" extrusionOk="0">
                <a:moveTo>
                  <a:pt x="256264" y="0"/>
                </a:moveTo>
                <a:cubicBezTo>
                  <a:pt x="391175" y="-26332"/>
                  <a:pt x="553143" y="59418"/>
                  <a:pt x="831449" y="0"/>
                </a:cubicBezTo>
                <a:cubicBezTo>
                  <a:pt x="1109756" y="-59418"/>
                  <a:pt x="1251052" y="4341"/>
                  <a:pt x="1428757" y="0"/>
                </a:cubicBezTo>
                <a:cubicBezTo>
                  <a:pt x="1606462" y="-4341"/>
                  <a:pt x="2228440" y="103620"/>
                  <a:pt x="2468515" y="0"/>
                </a:cubicBezTo>
                <a:lnTo>
                  <a:pt x="2468515" y="0"/>
                </a:lnTo>
                <a:cubicBezTo>
                  <a:pt x="2474564" y="160746"/>
                  <a:pt x="2462288" y="292617"/>
                  <a:pt x="2468515" y="414283"/>
                </a:cubicBezTo>
                <a:cubicBezTo>
                  <a:pt x="2474742" y="535949"/>
                  <a:pt x="2465676" y="638429"/>
                  <a:pt x="2468515" y="802940"/>
                </a:cubicBezTo>
                <a:cubicBezTo>
                  <a:pt x="2471354" y="967451"/>
                  <a:pt x="2447051" y="1059614"/>
                  <a:pt x="2468515" y="1281287"/>
                </a:cubicBezTo>
                <a:cubicBezTo>
                  <a:pt x="2502817" y="1443416"/>
                  <a:pt x="2333454" y="1541124"/>
                  <a:pt x="2212251" y="1537551"/>
                </a:cubicBezTo>
                <a:cubicBezTo>
                  <a:pt x="2087080" y="1557138"/>
                  <a:pt x="1824181" y="1488187"/>
                  <a:pt x="1681311" y="1537551"/>
                </a:cubicBezTo>
                <a:cubicBezTo>
                  <a:pt x="1538441" y="1586915"/>
                  <a:pt x="1326896" y="1479338"/>
                  <a:pt x="1172493" y="1537551"/>
                </a:cubicBezTo>
                <a:cubicBezTo>
                  <a:pt x="1018090" y="1595764"/>
                  <a:pt x="895479" y="1495216"/>
                  <a:pt x="619430" y="1537551"/>
                </a:cubicBezTo>
                <a:cubicBezTo>
                  <a:pt x="343381" y="1579886"/>
                  <a:pt x="234135" y="1471123"/>
                  <a:pt x="0" y="1537551"/>
                </a:cubicBezTo>
                <a:lnTo>
                  <a:pt x="0" y="1537551"/>
                </a:lnTo>
                <a:cubicBezTo>
                  <a:pt x="-40387" y="1317836"/>
                  <a:pt x="45937" y="1240299"/>
                  <a:pt x="0" y="1097642"/>
                </a:cubicBezTo>
                <a:cubicBezTo>
                  <a:pt x="-45937" y="954985"/>
                  <a:pt x="50164" y="870457"/>
                  <a:pt x="0" y="644921"/>
                </a:cubicBezTo>
                <a:cubicBezTo>
                  <a:pt x="-50164" y="419385"/>
                  <a:pt x="20680" y="413030"/>
                  <a:pt x="0" y="256264"/>
                </a:cubicBezTo>
                <a:cubicBezTo>
                  <a:pt x="-15366" y="119685"/>
                  <a:pt x="142893" y="663"/>
                  <a:pt x="256264" y="0"/>
                </a:cubicBezTo>
                <a:close/>
              </a:path>
              <a:path w="2468515" h="1537551" stroke="0" extrusionOk="0">
                <a:moveTo>
                  <a:pt x="256264" y="0"/>
                </a:moveTo>
                <a:cubicBezTo>
                  <a:pt x="411985" y="-42661"/>
                  <a:pt x="621762" y="9204"/>
                  <a:pt x="853572" y="0"/>
                </a:cubicBezTo>
                <a:cubicBezTo>
                  <a:pt x="1085382" y="-9204"/>
                  <a:pt x="1099339" y="41476"/>
                  <a:pt x="1340267" y="0"/>
                </a:cubicBezTo>
                <a:cubicBezTo>
                  <a:pt x="1581196" y="-41476"/>
                  <a:pt x="1653494" y="57277"/>
                  <a:pt x="1937575" y="0"/>
                </a:cubicBezTo>
                <a:cubicBezTo>
                  <a:pt x="2221656" y="-57277"/>
                  <a:pt x="2314355" y="56038"/>
                  <a:pt x="2468515" y="0"/>
                </a:cubicBezTo>
                <a:lnTo>
                  <a:pt x="2468515" y="0"/>
                </a:lnTo>
                <a:cubicBezTo>
                  <a:pt x="2485902" y="135674"/>
                  <a:pt x="2463132" y="337553"/>
                  <a:pt x="2468515" y="427096"/>
                </a:cubicBezTo>
                <a:cubicBezTo>
                  <a:pt x="2473898" y="516639"/>
                  <a:pt x="2464846" y="731816"/>
                  <a:pt x="2468515" y="828566"/>
                </a:cubicBezTo>
                <a:cubicBezTo>
                  <a:pt x="2472184" y="925316"/>
                  <a:pt x="2420257" y="1158747"/>
                  <a:pt x="2468515" y="1281287"/>
                </a:cubicBezTo>
                <a:cubicBezTo>
                  <a:pt x="2446769" y="1404767"/>
                  <a:pt x="2359888" y="1549096"/>
                  <a:pt x="2212251" y="1537551"/>
                </a:cubicBezTo>
                <a:cubicBezTo>
                  <a:pt x="2097132" y="1568787"/>
                  <a:pt x="1876915" y="1529349"/>
                  <a:pt x="1703433" y="1537551"/>
                </a:cubicBezTo>
                <a:cubicBezTo>
                  <a:pt x="1529951" y="1545753"/>
                  <a:pt x="1311801" y="1481044"/>
                  <a:pt x="1150371" y="1537551"/>
                </a:cubicBezTo>
                <a:cubicBezTo>
                  <a:pt x="988941" y="1594058"/>
                  <a:pt x="743308" y="1492909"/>
                  <a:pt x="619430" y="1537551"/>
                </a:cubicBezTo>
                <a:cubicBezTo>
                  <a:pt x="495552" y="1582193"/>
                  <a:pt x="202435" y="1527474"/>
                  <a:pt x="0" y="1537551"/>
                </a:cubicBezTo>
                <a:lnTo>
                  <a:pt x="0" y="1537551"/>
                </a:lnTo>
                <a:cubicBezTo>
                  <a:pt x="-42878" y="1422090"/>
                  <a:pt x="46956" y="1284380"/>
                  <a:pt x="0" y="1097642"/>
                </a:cubicBezTo>
                <a:cubicBezTo>
                  <a:pt x="-46956" y="910904"/>
                  <a:pt x="9981" y="840138"/>
                  <a:pt x="0" y="657734"/>
                </a:cubicBezTo>
                <a:cubicBezTo>
                  <a:pt x="-9981" y="475330"/>
                  <a:pt x="9290" y="346032"/>
                  <a:pt x="0" y="256264"/>
                </a:cubicBezTo>
                <a:cubicBezTo>
                  <a:pt x="10935" y="86958"/>
                  <a:pt x="106077" y="27786"/>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a:extLst>
              <a:ext uri="{FF2B5EF4-FFF2-40B4-BE49-F238E27FC236}">
                <a16:creationId xmlns:a16="http://schemas.microsoft.com/office/drawing/2014/main" id="{F58B74E0-23BD-3CDA-E271-41423B744B6C}"/>
              </a:ext>
            </a:extLst>
          </p:cNvPr>
          <p:cNvSpPr txBox="1"/>
          <p:nvPr/>
        </p:nvSpPr>
        <p:spPr>
          <a:xfrm>
            <a:off x="1061940" y="1967893"/>
            <a:ext cx="1413095" cy="369332"/>
          </a:xfrm>
          <a:prstGeom prst="rect">
            <a:avLst/>
          </a:prstGeom>
          <a:noFill/>
        </p:spPr>
        <p:txBody>
          <a:bodyPr wrap="square" rtlCol="0">
            <a:spAutoFit/>
          </a:bodyPr>
          <a:lstStyle/>
          <a:p>
            <a:r>
              <a:rPr lang="en-US" b="1" dirty="0">
                <a:solidFill>
                  <a:srgbClr val="FF0000"/>
                </a:solidFill>
              </a:rPr>
              <a:t>FTSE 100</a:t>
            </a:r>
          </a:p>
        </p:txBody>
      </p:sp>
      <p:sp>
        <p:nvSpPr>
          <p:cNvPr id="22" name="Explosion: 8 Points 21">
            <a:extLst>
              <a:ext uri="{FF2B5EF4-FFF2-40B4-BE49-F238E27FC236}">
                <a16:creationId xmlns:a16="http://schemas.microsoft.com/office/drawing/2014/main" id="{938F985A-D0E6-5E89-5EA7-834CBA85367F}"/>
              </a:ext>
            </a:extLst>
          </p:cNvPr>
          <p:cNvSpPr/>
          <p:nvPr/>
        </p:nvSpPr>
        <p:spPr>
          <a:xfrm>
            <a:off x="2977209" y="1226158"/>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Rectangle: Diagonal Corners Rounded 22">
            <a:extLst>
              <a:ext uri="{FF2B5EF4-FFF2-40B4-BE49-F238E27FC236}">
                <a16:creationId xmlns:a16="http://schemas.microsoft.com/office/drawing/2014/main" id="{FDA97DF1-1922-F180-0CB7-2A1D40339790}"/>
              </a:ext>
            </a:extLst>
          </p:cNvPr>
          <p:cNvSpPr/>
          <p:nvPr/>
        </p:nvSpPr>
        <p:spPr>
          <a:xfrm>
            <a:off x="8589545" y="3560033"/>
            <a:ext cx="3319636" cy="1537551"/>
          </a:xfrm>
          <a:custGeom>
            <a:avLst/>
            <a:gdLst>
              <a:gd name="connsiteX0" fmla="*/ 256264 w 3319636"/>
              <a:gd name="connsiteY0" fmla="*/ 0 h 1537551"/>
              <a:gd name="connsiteX1" fmla="*/ 766826 w 3319636"/>
              <a:gd name="connsiteY1" fmla="*/ 0 h 1537551"/>
              <a:gd name="connsiteX2" fmla="*/ 1216121 w 3319636"/>
              <a:gd name="connsiteY2" fmla="*/ 0 h 1537551"/>
              <a:gd name="connsiteX3" fmla="*/ 1757316 w 3319636"/>
              <a:gd name="connsiteY3" fmla="*/ 0 h 1537551"/>
              <a:gd name="connsiteX4" fmla="*/ 2237245 w 3319636"/>
              <a:gd name="connsiteY4" fmla="*/ 0 h 1537551"/>
              <a:gd name="connsiteX5" fmla="*/ 2686539 w 3319636"/>
              <a:gd name="connsiteY5" fmla="*/ 0 h 1537551"/>
              <a:gd name="connsiteX6" fmla="*/ 3319636 w 3319636"/>
              <a:gd name="connsiteY6" fmla="*/ 0 h 1537551"/>
              <a:gd name="connsiteX7" fmla="*/ 3319636 w 3319636"/>
              <a:gd name="connsiteY7" fmla="*/ 0 h 1537551"/>
              <a:gd name="connsiteX8" fmla="*/ 3319636 w 3319636"/>
              <a:gd name="connsiteY8" fmla="*/ 427096 h 1537551"/>
              <a:gd name="connsiteX9" fmla="*/ 3319636 w 3319636"/>
              <a:gd name="connsiteY9" fmla="*/ 854191 h 1537551"/>
              <a:gd name="connsiteX10" fmla="*/ 3319636 w 3319636"/>
              <a:gd name="connsiteY10" fmla="*/ 1281287 h 1537551"/>
              <a:gd name="connsiteX11" fmla="*/ 3063372 w 3319636"/>
              <a:gd name="connsiteY11" fmla="*/ 1537551 h 1537551"/>
              <a:gd name="connsiteX12" fmla="*/ 2552810 w 3319636"/>
              <a:gd name="connsiteY12" fmla="*/ 1537551 h 1537551"/>
              <a:gd name="connsiteX13" fmla="*/ 2042248 w 3319636"/>
              <a:gd name="connsiteY13" fmla="*/ 1537551 h 1537551"/>
              <a:gd name="connsiteX14" fmla="*/ 1531686 w 3319636"/>
              <a:gd name="connsiteY14" fmla="*/ 1537551 h 1537551"/>
              <a:gd name="connsiteX15" fmla="*/ 990490 w 3319636"/>
              <a:gd name="connsiteY15" fmla="*/ 1537551 h 1537551"/>
              <a:gd name="connsiteX16" fmla="*/ 510562 w 3319636"/>
              <a:gd name="connsiteY16" fmla="*/ 1537551 h 1537551"/>
              <a:gd name="connsiteX17" fmla="*/ 0 w 3319636"/>
              <a:gd name="connsiteY17" fmla="*/ 1537551 h 1537551"/>
              <a:gd name="connsiteX18" fmla="*/ 0 w 3319636"/>
              <a:gd name="connsiteY18" fmla="*/ 1537551 h 1537551"/>
              <a:gd name="connsiteX19" fmla="*/ 0 w 3319636"/>
              <a:gd name="connsiteY19" fmla="*/ 1097642 h 1537551"/>
              <a:gd name="connsiteX20" fmla="*/ 0 w 3319636"/>
              <a:gd name="connsiteY20" fmla="*/ 683360 h 1537551"/>
              <a:gd name="connsiteX21" fmla="*/ 0 w 3319636"/>
              <a:gd name="connsiteY21" fmla="*/ 256264 h 1537551"/>
              <a:gd name="connsiteX22" fmla="*/ 256264 w 3319636"/>
              <a:gd name="connsiteY22"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9636" h="1537551" fill="none" extrusionOk="0">
                <a:moveTo>
                  <a:pt x="256264" y="0"/>
                </a:moveTo>
                <a:cubicBezTo>
                  <a:pt x="416139" y="-57080"/>
                  <a:pt x="538022" y="1083"/>
                  <a:pt x="766826" y="0"/>
                </a:cubicBezTo>
                <a:cubicBezTo>
                  <a:pt x="995630" y="-1083"/>
                  <a:pt x="1074824" y="53090"/>
                  <a:pt x="1216121" y="0"/>
                </a:cubicBezTo>
                <a:cubicBezTo>
                  <a:pt x="1357418" y="-53090"/>
                  <a:pt x="1574209" y="29934"/>
                  <a:pt x="1757316" y="0"/>
                </a:cubicBezTo>
                <a:cubicBezTo>
                  <a:pt x="1940424" y="-29934"/>
                  <a:pt x="1998302" y="54584"/>
                  <a:pt x="2237245" y="0"/>
                </a:cubicBezTo>
                <a:cubicBezTo>
                  <a:pt x="2476188" y="-54584"/>
                  <a:pt x="2578807" y="16041"/>
                  <a:pt x="2686539" y="0"/>
                </a:cubicBezTo>
                <a:cubicBezTo>
                  <a:pt x="2794271" y="-16041"/>
                  <a:pt x="3164704" y="11549"/>
                  <a:pt x="3319636" y="0"/>
                </a:cubicBezTo>
                <a:lnTo>
                  <a:pt x="3319636" y="0"/>
                </a:lnTo>
                <a:cubicBezTo>
                  <a:pt x="3352091" y="201214"/>
                  <a:pt x="3305606" y="277173"/>
                  <a:pt x="3319636" y="427096"/>
                </a:cubicBezTo>
                <a:cubicBezTo>
                  <a:pt x="3333666" y="577019"/>
                  <a:pt x="3271346" y="652498"/>
                  <a:pt x="3319636" y="854191"/>
                </a:cubicBezTo>
                <a:cubicBezTo>
                  <a:pt x="3367926" y="1055885"/>
                  <a:pt x="3269419" y="1069709"/>
                  <a:pt x="3319636" y="1281287"/>
                </a:cubicBezTo>
                <a:cubicBezTo>
                  <a:pt x="3321509" y="1387251"/>
                  <a:pt x="3210798" y="1516858"/>
                  <a:pt x="3063372" y="1537551"/>
                </a:cubicBezTo>
                <a:cubicBezTo>
                  <a:pt x="2935324" y="1571412"/>
                  <a:pt x="2751293" y="1529637"/>
                  <a:pt x="2552810" y="1537551"/>
                </a:cubicBezTo>
                <a:cubicBezTo>
                  <a:pt x="2354327" y="1545465"/>
                  <a:pt x="2148683" y="1499597"/>
                  <a:pt x="2042248" y="1537551"/>
                </a:cubicBezTo>
                <a:cubicBezTo>
                  <a:pt x="1935813" y="1575505"/>
                  <a:pt x="1690652" y="1486323"/>
                  <a:pt x="1531686" y="1537551"/>
                </a:cubicBezTo>
                <a:cubicBezTo>
                  <a:pt x="1372720" y="1588779"/>
                  <a:pt x="1228186" y="1529833"/>
                  <a:pt x="990490" y="1537551"/>
                </a:cubicBezTo>
                <a:cubicBezTo>
                  <a:pt x="752794" y="1545269"/>
                  <a:pt x="612811" y="1522052"/>
                  <a:pt x="510562" y="1537551"/>
                </a:cubicBezTo>
                <a:cubicBezTo>
                  <a:pt x="408313" y="1553050"/>
                  <a:pt x="207221" y="1511968"/>
                  <a:pt x="0" y="1537551"/>
                </a:cubicBezTo>
                <a:lnTo>
                  <a:pt x="0" y="1537551"/>
                </a:lnTo>
                <a:cubicBezTo>
                  <a:pt x="-44599" y="1332943"/>
                  <a:pt x="21023" y="1286162"/>
                  <a:pt x="0" y="1097642"/>
                </a:cubicBezTo>
                <a:cubicBezTo>
                  <a:pt x="-21023" y="909122"/>
                  <a:pt x="48411" y="795109"/>
                  <a:pt x="0" y="683360"/>
                </a:cubicBezTo>
                <a:cubicBezTo>
                  <a:pt x="-48411" y="571611"/>
                  <a:pt x="12944" y="463520"/>
                  <a:pt x="0" y="256264"/>
                </a:cubicBezTo>
                <a:cubicBezTo>
                  <a:pt x="-5524" y="103490"/>
                  <a:pt x="125287" y="4309"/>
                  <a:pt x="256264" y="0"/>
                </a:cubicBezTo>
                <a:close/>
              </a:path>
              <a:path w="3319636" h="1537551" stroke="0" extrusionOk="0">
                <a:moveTo>
                  <a:pt x="256264" y="0"/>
                </a:moveTo>
                <a:cubicBezTo>
                  <a:pt x="379599" y="-46080"/>
                  <a:pt x="544955" y="63728"/>
                  <a:pt x="828093" y="0"/>
                </a:cubicBezTo>
                <a:cubicBezTo>
                  <a:pt x="1111231" y="-63728"/>
                  <a:pt x="1106294" y="37122"/>
                  <a:pt x="1246754" y="0"/>
                </a:cubicBezTo>
                <a:cubicBezTo>
                  <a:pt x="1387214" y="-37122"/>
                  <a:pt x="1666544" y="4543"/>
                  <a:pt x="1818584" y="0"/>
                </a:cubicBezTo>
                <a:cubicBezTo>
                  <a:pt x="1970624" y="-4543"/>
                  <a:pt x="2204210" y="26093"/>
                  <a:pt x="2390413" y="0"/>
                </a:cubicBezTo>
                <a:cubicBezTo>
                  <a:pt x="2576616" y="-26093"/>
                  <a:pt x="2855719" y="69838"/>
                  <a:pt x="3319636" y="0"/>
                </a:cubicBezTo>
                <a:lnTo>
                  <a:pt x="3319636" y="0"/>
                </a:lnTo>
                <a:cubicBezTo>
                  <a:pt x="3352383" y="108917"/>
                  <a:pt x="3295588" y="250609"/>
                  <a:pt x="3319636" y="439909"/>
                </a:cubicBezTo>
                <a:cubicBezTo>
                  <a:pt x="3343684" y="629209"/>
                  <a:pt x="3271378" y="770090"/>
                  <a:pt x="3319636" y="892630"/>
                </a:cubicBezTo>
                <a:cubicBezTo>
                  <a:pt x="3367894" y="1015170"/>
                  <a:pt x="3301986" y="1088583"/>
                  <a:pt x="3319636" y="1281287"/>
                </a:cubicBezTo>
                <a:cubicBezTo>
                  <a:pt x="3338240" y="1440915"/>
                  <a:pt x="3212908" y="1499050"/>
                  <a:pt x="3063372" y="1537551"/>
                </a:cubicBezTo>
                <a:cubicBezTo>
                  <a:pt x="2942108" y="1586671"/>
                  <a:pt x="2808138" y="1517099"/>
                  <a:pt x="2644711" y="1537551"/>
                </a:cubicBezTo>
                <a:cubicBezTo>
                  <a:pt x="2481284" y="1558003"/>
                  <a:pt x="2315461" y="1498889"/>
                  <a:pt x="2164783" y="1537551"/>
                </a:cubicBezTo>
                <a:cubicBezTo>
                  <a:pt x="2014105" y="1576213"/>
                  <a:pt x="1825354" y="1482238"/>
                  <a:pt x="1654221" y="1537551"/>
                </a:cubicBezTo>
                <a:cubicBezTo>
                  <a:pt x="1483088" y="1592864"/>
                  <a:pt x="1253925" y="1509705"/>
                  <a:pt x="1113025" y="1537551"/>
                </a:cubicBezTo>
                <a:cubicBezTo>
                  <a:pt x="972125" y="1565397"/>
                  <a:pt x="686587" y="1483848"/>
                  <a:pt x="571829" y="1537551"/>
                </a:cubicBezTo>
                <a:cubicBezTo>
                  <a:pt x="457071" y="1591254"/>
                  <a:pt x="118678" y="1535724"/>
                  <a:pt x="0" y="1537551"/>
                </a:cubicBezTo>
                <a:lnTo>
                  <a:pt x="0" y="1537551"/>
                </a:lnTo>
                <a:cubicBezTo>
                  <a:pt x="-7961" y="1397557"/>
                  <a:pt x="49517" y="1300950"/>
                  <a:pt x="0" y="1084830"/>
                </a:cubicBezTo>
                <a:cubicBezTo>
                  <a:pt x="-49517" y="868710"/>
                  <a:pt x="5482" y="847542"/>
                  <a:pt x="0" y="632108"/>
                </a:cubicBezTo>
                <a:cubicBezTo>
                  <a:pt x="-5482" y="416674"/>
                  <a:pt x="17183" y="373978"/>
                  <a:pt x="0" y="256264"/>
                </a:cubicBezTo>
                <a:cubicBezTo>
                  <a:pt x="-19952" y="111781"/>
                  <a:pt x="112194" y="22808"/>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a:extLst>
              <a:ext uri="{FF2B5EF4-FFF2-40B4-BE49-F238E27FC236}">
                <a16:creationId xmlns:a16="http://schemas.microsoft.com/office/drawing/2014/main" id="{D73238C4-73CD-820A-3B68-C170AAB89BE2}"/>
              </a:ext>
            </a:extLst>
          </p:cNvPr>
          <p:cNvSpPr txBox="1"/>
          <p:nvPr/>
        </p:nvSpPr>
        <p:spPr>
          <a:xfrm>
            <a:off x="8677321" y="4048225"/>
            <a:ext cx="3514679" cy="338554"/>
          </a:xfrm>
          <a:prstGeom prst="rect">
            <a:avLst/>
          </a:prstGeom>
          <a:noFill/>
        </p:spPr>
        <p:txBody>
          <a:bodyPr wrap="square" rtlCol="0">
            <a:spAutoFit/>
          </a:bodyPr>
          <a:lstStyle/>
          <a:p>
            <a:r>
              <a:rPr lang="en-US" sz="1600" b="1" dirty="0">
                <a:solidFill>
                  <a:srgbClr val="FF0000"/>
                </a:solidFill>
              </a:rPr>
              <a:t>Dow Jones Industrial Average</a:t>
            </a:r>
          </a:p>
        </p:txBody>
      </p:sp>
      <p:sp>
        <p:nvSpPr>
          <p:cNvPr id="25" name="Explosion: 8 Points 24">
            <a:extLst>
              <a:ext uri="{FF2B5EF4-FFF2-40B4-BE49-F238E27FC236}">
                <a16:creationId xmlns:a16="http://schemas.microsoft.com/office/drawing/2014/main" id="{CA3614D5-1F09-6AE4-A831-2D8348EE4547}"/>
              </a:ext>
            </a:extLst>
          </p:cNvPr>
          <p:cNvSpPr/>
          <p:nvPr/>
        </p:nvSpPr>
        <p:spPr>
          <a:xfrm>
            <a:off x="11642805" y="3369095"/>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ectangle: Diagonal Corners Rounded 25">
            <a:extLst>
              <a:ext uri="{FF2B5EF4-FFF2-40B4-BE49-F238E27FC236}">
                <a16:creationId xmlns:a16="http://schemas.microsoft.com/office/drawing/2014/main" id="{B31E7BA2-ED22-C3D5-AFA9-9F3577071E61}"/>
              </a:ext>
            </a:extLst>
          </p:cNvPr>
          <p:cNvSpPr/>
          <p:nvPr/>
        </p:nvSpPr>
        <p:spPr>
          <a:xfrm>
            <a:off x="6475130" y="3507587"/>
            <a:ext cx="1558887" cy="1537551"/>
          </a:xfrm>
          <a:custGeom>
            <a:avLst/>
            <a:gdLst>
              <a:gd name="connsiteX0" fmla="*/ 256264 w 1558887"/>
              <a:gd name="connsiteY0" fmla="*/ 0 h 1537551"/>
              <a:gd name="connsiteX1" fmla="*/ 716524 w 1558887"/>
              <a:gd name="connsiteY1" fmla="*/ 0 h 1537551"/>
              <a:gd name="connsiteX2" fmla="*/ 1176784 w 1558887"/>
              <a:gd name="connsiteY2" fmla="*/ 0 h 1537551"/>
              <a:gd name="connsiteX3" fmla="*/ 1558887 w 1558887"/>
              <a:gd name="connsiteY3" fmla="*/ 0 h 1537551"/>
              <a:gd name="connsiteX4" fmla="*/ 1558887 w 1558887"/>
              <a:gd name="connsiteY4" fmla="*/ 0 h 1537551"/>
              <a:gd name="connsiteX5" fmla="*/ 1558887 w 1558887"/>
              <a:gd name="connsiteY5" fmla="*/ 452721 h 1537551"/>
              <a:gd name="connsiteX6" fmla="*/ 1558887 w 1558887"/>
              <a:gd name="connsiteY6" fmla="*/ 867004 h 1537551"/>
              <a:gd name="connsiteX7" fmla="*/ 1558887 w 1558887"/>
              <a:gd name="connsiteY7" fmla="*/ 1281287 h 1537551"/>
              <a:gd name="connsiteX8" fmla="*/ 1302623 w 1558887"/>
              <a:gd name="connsiteY8" fmla="*/ 1537551 h 1537551"/>
              <a:gd name="connsiteX9" fmla="*/ 881442 w 1558887"/>
              <a:gd name="connsiteY9" fmla="*/ 1537551 h 1537551"/>
              <a:gd name="connsiteX10" fmla="*/ 486313 w 1558887"/>
              <a:gd name="connsiteY10" fmla="*/ 1537551 h 1537551"/>
              <a:gd name="connsiteX11" fmla="*/ 0 w 1558887"/>
              <a:gd name="connsiteY11" fmla="*/ 1537551 h 1537551"/>
              <a:gd name="connsiteX12" fmla="*/ 0 w 1558887"/>
              <a:gd name="connsiteY12" fmla="*/ 1537551 h 1537551"/>
              <a:gd name="connsiteX13" fmla="*/ 0 w 1558887"/>
              <a:gd name="connsiteY13" fmla="*/ 1136081 h 1537551"/>
              <a:gd name="connsiteX14" fmla="*/ 0 w 1558887"/>
              <a:gd name="connsiteY14" fmla="*/ 708985 h 1537551"/>
              <a:gd name="connsiteX15" fmla="*/ 0 w 1558887"/>
              <a:gd name="connsiteY15" fmla="*/ 256264 h 1537551"/>
              <a:gd name="connsiteX16" fmla="*/ 256264 w 1558887"/>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8887" h="1537551" fill="none" extrusionOk="0">
                <a:moveTo>
                  <a:pt x="256264" y="0"/>
                </a:moveTo>
                <a:cubicBezTo>
                  <a:pt x="406493" y="-22074"/>
                  <a:pt x="570499" y="39962"/>
                  <a:pt x="716524" y="0"/>
                </a:cubicBezTo>
                <a:cubicBezTo>
                  <a:pt x="862549" y="-39962"/>
                  <a:pt x="1069338" y="34896"/>
                  <a:pt x="1176784" y="0"/>
                </a:cubicBezTo>
                <a:cubicBezTo>
                  <a:pt x="1284230" y="-34896"/>
                  <a:pt x="1463279" y="34299"/>
                  <a:pt x="1558887" y="0"/>
                </a:cubicBezTo>
                <a:lnTo>
                  <a:pt x="1558887" y="0"/>
                </a:lnTo>
                <a:cubicBezTo>
                  <a:pt x="1576549" y="129847"/>
                  <a:pt x="1555951" y="256256"/>
                  <a:pt x="1558887" y="452721"/>
                </a:cubicBezTo>
                <a:cubicBezTo>
                  <a:pt x="1561823" y="649186"/>
                  <a:pt x="1550997" y="703822"/>
                  <a:pt x="1558887" y="867004"/>
                </a:cubicBezTo>
                <a:cubicBezTo>
                  <a:pt x="1566777" y="1030186"/>
                  <a:pt x="1552660" y="1159621"/>
                  <a:pt x="1558887" y="1281287"/>
                </a:cubicBezTo>
                <a:cubicBezTo>
                  <a:pt x="1528414" y="1418960"/>
                  <a:pt x="1445760" y="1529639"/>
                  <a:pt x="1302623" y="1537551"/>
                </a:cubicBezTo>
                <a:cubicBezTo>
                  <a:pt x="1161923" y="1565032"/>
                  <a:pt x="982291" y="1532146"/>
                  <a:pt x="881442" y="1537551"/>
                </a:cubicBezTo>
                <a:cubicBezTo>
                  <a:pt x="780593" y="1542956"/>
                  <a:pt x="595820" y="1500454"/>
                  <a:pt x="486313" y="1537551"/>
                </a:cubicBezTo>
                <a:cubicBezTo>
                  <a:pt x="376806" y="1574648"/>
                  <a:pt x="147107" y="1481159"/>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558887" h="1537551" stroke="0" extrusionOk="0">
                <a:moveTo>
                  <a:pt x="256264" y="0"/>
                </a:moveTo>
                <a:cubicBezTo>
                  <a:pt x="364844" y="-9191"/>
                  <a:pt x="556494" y="13222"/>
                  <a:pt x="716524" y="0"/>
                </a:cubicBezTo>
                <a:cubicBezTo>
                  <a:pt x="876554" y="-13222"/>
                  <a:pt x="963409" y="4201"/>
                  <a:pt x="1111653" y="0"/>
                </a:cubicBezTo>
                <a:cubicBezTo>
                  <a:pt x="1259897" y="-4201"/>
                  <a:pt x="1421715" y="9133"/>
                  <a:pt x="1558887" y="0"/>
                </a:cubicBezTo>
                <a:lnTo>
                  <a:pt x="1558887" y="0"/>
                </a:lnTo>
                <a:cubicBezTo>
                  <a:pt x="1599748" y="118555"/>
                  <a:pt x="1548328" y="361799"/>
                  <a:pt x="1558887" y="452721"/>
                </a:cubicBezTo>
                <a:cubicBezTo>
                  <a:pt x="1569446" y="543643"/>
                  <a:pt x="1515506" y="692570"/>
                  <a:pt x="1558887" y="905443"/>
                </a:cubicBezTo>
                <a:cubicBezTo>
                  <a:pt x="1602268" y="1118316"/>
                  <a:pt x="1549999" y="1179643"/>
                  <a:pt x="1558887" y="1281287"/>
                </a:cubicBezTo>
                <a:cubicBezTo>
                  <a:pt x="1544505" y="1458670"/>
                  <a:pt x="1438001" y="1535962"/>
                  <a:pt x="1302623" y="1537551"/>
                </a:cubicBezTo>
                <a:cubicBezTo>
                  <a:pt x="1145855" y="1573322"/>
                  <a:pt x="1010906" y="1487019"/>
                  <a:pt x="881442" y="1537551"/>
                </a:cubicBezTo>
                <a:cubicBezTo>
                  <a:pt x="751978" y="1588083"/>
                  <a:pt x="606435" y="1527578"/>
                  <a:pt x="486313" y="1537551"/>
                </a:cubicBezTo>
                <a:cubicBezTo>
                  <a:pt x="366191" y="1547524"/>
                  <a:pt x="206244" y="1502470"/>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TextBox 26">
            <a:extLst>
              <a:ext uri="{FF2B5EF4-FFF2-40B4-BE49-F238E27FC236}">
                <a16:creationId xmlns:a16="http://schemas.microsoft.com/office/drawing/2014/main" id="{92C1BA31-1AA6-8FCD-8DD1-E2632D3E8121}"/>
              </a:ext>
            </a:extLst>
          </p:cNvPr>
          <p:cNvSpPr txBox="1"/>
          <p:nvPr/>
        </p:nvSpPr>
        <p:spPr>
          <a:xfrm>
            <a:off x="6122377" y="4056877"/>
            <a:ext cx="2392021" cy="369332"/>
          </a:xfrm>
          <a:prstGeom prst="rect">
            <a:avLst/>
          </a:prstGeom>
          <a:noFill/>
        </p:spPr>
        <p:txBody>
          <a:bodyPr wrap="square" rtlCol="0">
            <a:spAutoFit/>
          </a:bodyPr>
          <a:lstStyle/>
          <a:p>
            <a:pPr algn="ctr"/>
            <a:r>
              <a:rPr lang="en-US" b="1" i="0" dirty="0">
                <a:solidFill>
                  <a:srgbClr val="FF0000"/>
                </a:solidFill>
                <a:effectLst/>
                <a:latin typeface="Roboto" panose="02000000000000000000" pitchFamily="2" charset="0"/>
              </a:rPr>
              <a:t>DAX 40</a:t>
            </a:r>
          </a:p>
        </p:txBody>
      </p:sp>
      <p:sp>
        <p:nvSpPr>
          <p:cNvPr id="28" name="Explosion: 8 Points 27">
            <a:extLst>
              <a:ext uri="{FF2B5EF4-FFF2-40B4-BE49-F238E27FC236}">
                <a16:creationId xmlns:a16="http://schemas.microsoft.com/office/drawing/2014/main" id="{3F9C23EF-2BC2-2101-9327-5A6BDD38AA6B}"/>
              </a:ext>
            </a:extLst>
          </p:cNvPr>
          <p:cNvSpPr/>
          <p:nvPr/>
        </p:nvSpPr>
        <p:spPr>
          <a:xfrm>
            <a:off x="7751118" y="3348082"/>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a16="http://schemas.microsoft.com/office/drawing/2014/main" id="{1D7B075E-5236-0281-55DE-B1E61EAA4720}"/>
              </a:ext>
            </a:extLst>
          </p:cNvPr>
          <p:cNvSpPr/>
          <p:nvPr/>
        </p:nvSpPr>
        <p:spPr>
          <a:xfrm>
            <a:off x="4013689" y="3536062"/>
            <a:ext cx="2082311" cy="1537551"/>
          </a:xfrm>
          <a:custGeom>
            <a:avLst/>
            <a:gdLst>
              <a:gd name="connsiteX0" fmla="*/ 256264 w 2082311"/>
              <a:gd name="connsiteY0" fmla="*/ 0 h 1537551"/>
              <a:gd name="connsiteX1" fmla="*/ 731036 w 2082311"/>
              <a:gd name="connsiteY1" fmla="*/ 0 h 1537551"/>
              <a:gd name="connsiteX2" fmla="*/ 1224069 w 2082311"/>
              <a:gd name="connsiteY2" fmla="*/ 0 h 1537551"/>
              <a:gd name="connsiteX3" fmla="*/ 2082311 w 2082311"/>
              <a:gd name="connsiteY3" fmla="*/ 0 h 1537551"/>
              <a:gd name="connsiteX4" fmla="*/ 2082311 w 2082311"/>
              <a:gd name="connsiteY4" fmla="*/ 0 h 1537551"/>
              <a:gd name="connsiteX5" fmla="*/ 2082311 w 2082311"/>
              <a:gd name="connsiteY5" fmla="*/ 414283 h 1537551"/>
              <a:gd name="connsiteX6" fmla="*/ 2082311 w 2082311"/>
              <a:gd name="connsiteY6" fmla="*/ 802940 h 1537551"/>
              <a:gd name="connsiteX7" fmla="*/ 2082311 w 2082311"/>
              <a:gd name="connsiteY7" fmla="*/ 1281287 h 1537551"/>
              <a:gd name="connsiteX8" fmla="*/ 1826047 w 2082311"/>
              <a:gd name="connsiteY8" fmla="*/ 1537551 h 1537551"/>
              <a:gd name="connsiteX9" fmla="*/ 1387796 w 2082311"/>
              <a:gd name="connsiteY9" fmla="*/ 1537551 h 1537551"/>
              <a:gd name="connsiteX10" fmla="*/ 967805 w 2082311"/>
              <a:gd name="connsiteY10" fmla="*/ 1537551 h 1537551"/>
              <a:gd name="connsiteX11" fmla="*/ 511293 w 2082311"/>
              <a:gd name="connsiteY11" fmla="*/ 1537551 h 1537551"/>
              <a:gd name="connsiteX12" fmla="*/ 0 w 2082311"/>
              <a:gd name="connsiteY12" fmla="*/ 1537551 h 1537551"/>
              <a:gd name="connsiteX13" fmla="*/ 0 w 2082311"/>
              <a:gd name="connsiteY13" fmla="*/ 1537551 h 1537551"/>
              <a:gd name="connsiteX14" fmla="*/ 0 w 2082311"/>
              <a:gd name="connsiteY14" fmla="*/ 1097642 h 1537551"/>
              <a:gd name="connsiteX15" fmla="*/ 0 w 2082311"/>
              <a:gd name="connsiteY15" fmla="*/ 644921 h 1537551"/>
              <a:gd name="connsiteX16" fmla="*/ 0 w 2082311"/>
              <a:gd name="connsiteY16" fmla="*/ 256264 h 1537551"/>
              <a:gd name="connsiteX17" fmla="*/ 256264 w 2082311"/>
              <a:gd name="connsiteY17"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82311" h="1537551" fill="none" extrusionOk="0">
                <a:moveTo>
                  <a:pt x="256264" y="0"/>
                </a:moveTo>
                <a:cubicBezTo>
                  <a:pt x="397308" y="-34324"/>
                  <a:pt x="627834" y="47776"/>
                  <a:pt x="731036" y="0"/>
                </a:cubicBezTo>
                <a:cubicBezTo>
                  <a:pt x="834238" y="-47776"/>
                  <a:pt x="1106271" y="32422"/>
                  <a:pt x="1224069" y="0"/>
                </a:cubicBezTo>
                <a:cubicBezTo>
                  <a:pt x="1341867" y="-32422"/>
                  <a:pt x="1769099" y="19827"/>
                  <a:pt x="2082311" y="0"/>
                </a:cubicBezTo>
                <a:lnTo>
                  <a:pt x="2082311" y="0"/>
                </a:lnTo>
                <a:cubicBezTo>
                  <a:pt x="2088360" y="160746"/>
                  <a:pt x="2076084" y="292617"/>
                  <a:pt x="2082311" y="414283"/>
                </a:cubicBezTo>
                <a:cubicBezTo>
                  <a:pt x="2088538" y="535949"/>
                  <a:pt x="2079472" y="638429"/>
                  <a:pt x="2082311" y="802940"/>
                </a:cubicBezTo>
                <a:cubicBezTo>
                  <a:pt x="2085150" y="967451"/>
                  <a:pt x="2060847" y="1059614"/>
                  <a:pt x="2082311" y="1281287"/>
                </a:cubicBezTo>
                <a:cubicBezTo>
                  <a:pt x="2116613" y="1443416"/>
                  <a:pt x="1947250" y="1541124"/>
                  <a:pt x="1826047" y="1537551"/>
                </a:cubicBezTo>
                <a:cubicBezTo>
                  <a:pt x="1691531" y="1574779"/>
                  <a:pt x="1494231" y="1512919"/>
                  <a:pt x="1387796" y="1537551"/>
                </a:cubicBezTo>
                <a:cubicBezTo>
                  <a:pt x="1281361" y="1562183"/>
                  <a:pt x="1166026" y="1496026"/>
                  <a:pt x="967805" y="1537551"/>
                </a:cubicBezTo>
                <a:cubicBezTo>
                  <a:pt x="769584" y="1579076"/>
                  <a:pt x="630511" y="1522660"/>
                  <a:pt x="511293" y="1537551"/>
                </a:cubicBezTo>
                <a:cubicBezTo>
                  <a:pt x="392075" y="1552442"/>
                  <a:pt x="168907" y="1534782"/>
                  <a:pt x="0" y="1537551"/>
                </a:cubicBezTo>
                <a:lnTo>
                  <a:pt x="0" y="1537551"/>
                </a:lnTo>
                <a:cubicBezTo>
                  <a:pt x="-40387" y="1317836"/>
                  <a:pt x="45937" y="1240299"/>
                  <a:pt x="0" y="1097642"/>
                </a:cubicBezTo>
                <a:cubicBezTo>
                  <a:pt x="-45937" y="954985"/>
                  <a:pt x="50164" y="870457"/>
                  <a:pt x="0" y="644921"/>
                </a:cubicBezTo>
                <a:cubicBezTo>
                  <a:pt x="-50164" y="419385"/>
                  <a:pt x="20680" y="413030"/>
                  <a:pt x="0" y="256264"/>
                </a:cubicBezTo>
                <a:cubicBezTo>
                  <a:pt x="-15366" y="119685"/>
                  <a:pt x="142893" y="663"/>
                  <a:pt x="256264" y="0"/>
                </a:cubicBezTo>
                <a:close/>
              </a:path>
              <a:path w="2082311" h="1537551" stroke="0" extrusionOk="0">
                <a:moveTo>
                  <a:pt x="256264" y="0"/>
                </a:moveTo>
                <a:cubicBezTo>
                  <a:pt x="355680" y="-19247"/>
                  <a:pt x="525360" y="39162"/>
                  <a:pt x="749297" y="0"/>
                </a:cubicBezTo>
                <a:cubicBezTo>
                  <a:pt x="973234" y="-39162"/>
                  <a:pt x="1050641" y="28990"/>
                  <a:pt x="1151027" y="0"/>
                </a:cubicBezTo>
                <a:cubicBezTo>
                  <a:pt x="1251413" y="-28990"/>
                  <a:pt x="1466451" y="54693"/>
                  <a:pt x="1644060" y="0"/>
                </a:cubicBezTo>
                <a:cubicBezTo>
                  <a:pt x="1821669" y="-54693"/>
                  <a:pt x="1913937" y="7490"/>
                  <a:pt x="2082311" y="0"/>
                </a:cubicBezTo>
                <a:lnTo>
                  <a:pt x="2082311" y="0"/>
                </a:lnTo>
                <a:cubicBezTo>
                  <a:pt x="2099698" y="135674"/>
                  <a:pt x="2076928" y="337553"/>
                  <a:pt x="2082311" y="427096"/>
                </a:cubicBezTo>
                <a:cubicBezTo>
                  <a:pt x="2087694" y="516639"/>
                  <a:pt x="2078642" y="731816"/>
                  <a:pt x="2082311" y="828566"/>
                </a:cubicBezTo>
                <a:cubicBezTo>
                  <a:pt x="2085980" y="925316"/>
                  <a:pt x="2034053" y="1158747"/>
                  <a:pt x="2082311" y="1281287"/>
                </a:cubicBezTo>
                <a:cubicBezTo>
                  <a:pt x="2060565" y="1404767"/>
                  <a:pt x="1973684" y="1549096"/>
                  <a:pt x="1826047" y="1537551"/>
                </a:cubicBezTo>
                <a:cubicBezTo>
                  <a:pt x="1718655" y="1561838"/>
                  <a:pt x="1604630" y="1519200"/>
                  <a:pt x="1406056" y="1537551"/>
                </a:cubicBezTo>
                <a:cubicBezTo>
                  <a:pt x="1207482" y="1555902"/>
                  <a:pt x="1095979" y="1505178"/>
                  <a:pt x="949544" y="1537551"/>
                </a:cubicBezTo>
                <a:cubicBezTo>
                  <a:pt x="803109" y="1569924"/>
                  <a:pt x="707181" y="1511661"/>
                  <a:pt x="511293" y="1537551"/>
                </a:cubicBezTo>
                <a:cubicBezTo>
                  <a:pt x="315405" y="1563441"/>
                  <a:pt x="244967" y="1482812"/>
                  <a:pt x="0" y="1537551"/>
                </a:cubicBezTo>
                <a:lnTo>
                  <a:pt x="0" y="1537551"/>
                </a:lnTo>
                <a:cubicBezTo>
                  <a:pt x="-42878" y="1422090"/>
                  <a:pt x="46956" y="1284380"/>
                  <a:pt x="0" y="1097642"/>
                </a:cubicBezTo>
                <a:cubicBezTo>
                  <a:pt x="-46956" y="910904"/>
                  <a:pt x="9981" y="840138"/>
                  <a:pt x="0" y="657734"/>
                </a:cubicBezTo>
                <a:cubicBezTo>
                  <a:pt x="-9981" y="475330"/>
                  <a:pt x="9290" y="346032"/>
                  <a:pt x="0" y="256264"/>
                </a:cubicBezTo>
                <a:cubicBezTo>
                  <a:pt x="10935" y="86958"/>
                  <a:pt x="106077" y="27786"/>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a:extLst>
              <a:ext uri="{FF2B5EF4-FFF2-40B4-BE49-F238E27FC236}">
                <a16:creationId xmlns:a16="http://schemas.microsoft.com/office/drawing/2014/main" id="{886FB7AD-5768-D4BD-A83E-922D89D082BB}"/>
              </a:ext>
            </a:extLst>
          </p:cNvPr>
          <p:cNvSpPr txBox="1"/>
          <p:nvPr/>
        </p:nvSpPr>
        <p:spPr>
          <a:xfrm>
            <a:off x="4487400" y="4027940"/>
            <a:ext cx="1507349" cy="369332"/>
          </a:xfrm>
          <a:prstGeom prst="rect">
            <a:avLst/>
          </a:prstGeom>
          <a:noFill/>
        </p:spPr>
        <p:txBody>
          <a:bodyPr wrap="square" rtlCol="0">
            <a:spAutoFit/>
          </a:bodyPr>
          <a:lstStyle/>
          <a:p>
            <a:pPr rtl="1"/>
            <a:r>
              <a:rPr lang="en-US" b="1" dirty="0">
                <a:solidFill>
                  <a:srgbClr val="FF0000"/>
                </a:solidFill>
              </a:rPr>
              <a:t>Russell 2000</a:t>
            </a:r>
          </a:p>
        </p:txBody>
      </p:sp>
      <p:sp>
        <p:nvSpPr>
          <p:cNvPr id="31" name="Explosion: 8 Points 30">
            <a:extLst>
              <a:ext uri="{FF2B5EF4-FFF2-40B4-BE49-F238E27FC236}">
                <a16:creationId xmlns:a16="http://schemas.microsoft.com/office/drawing/2014/main" id="{9817C93F-4AC7-8917-9BB4-0DDBBEBE2E77}"/>
              </a:ext>
            </a:extLst>
          </p:cNvPr>
          <p:cNvSpPr/>
          <p:nvPr/>
        </p:nvSpPr>
        <p:spPr>
          <a:xfrm>
            <a:off x="5732012" y="3373216"/>
            <a:ext cx="583682"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Rectangle: Diagonal Corners Rounded 31">
            <a:extLst>
              <a:ext uri="{FF2B5EF4-FFF2-40B4-BE49-F238E27FC236}">
                <a16:creationId xmlns:a16="http://schemas.microsoft.com/office/drawing/2014/main" id="{4455B095-E24A-25E2-1FE9-2380950071F8}"/>
              </a:ext>
            </a:extLst>
          </p:cNvPr>
          <p:cNvSpPr/>
          <p:nvPr/>
        </p:nvSpPr>
        <p:spPr>
          <a:xfrm>
            <a:off x="4013689" y="5363033"/>
            <a:ext cx="5097578" cy="1307515"/>
          </a:xfrm>
          <a:custGeom>
            <a:avLst/>
            <a:gdLst>
              <a:gd name="connsiteX0" fmla="*/ 217924 w 5097578"/>
              <a:gd name="connsiteY0" fmla="*/ 0 h 1307515"/>
              <a:gd name="connsiteX1" fmla="*/ 808904 w 5097578"/>
              <a:gd name="connsiteY1" fmla="*/ 0 h 1307515"/>
              <a:gd name="connsiteX2" fmla="*/ 1302292 w 5097578"/>
              <a:gd name="connsiteY2" fmla="*/ 0 h 1307515"/>
              <a:gd name="connsiteX3" fmla="*/ 1844475 w 5097578"/>
              <a:gd name="connsiteY3" fmla="*/ 0 h 1307515"/>
              <a:gd name="connsiteX4" fmla="*/ 2435456 w 5097578"/>
              <a:gd name="connsiteY4" fmla="*/ 0 h 1307515"/>
              <a:gd name="connsiteX5" fmla="*/ 2831250 w 5097578"/>
              <a:gd name="connsiteY5" fmla="*/ 0 h 1307515"/>
              <a:gd name="connsiteX6" fmla="*/ 3227044 w 5097578"/>
              <a:gd name="connsiteY6" fmla="*/ 0 h 1307515"/>
              <a:gd name="connsiteX7" fmla="*/ 3671635 w 5097578"/>
              <a:gd name="connsiteY7" fmla="*/ 0 h 1307515"/>
              <a:gd name="connsiteX8" fmla="*/ 4213818 w 5097578"/>
              <a:gd name="connsiteY8" fmla="*/ 0 h 1307515"/>
              <a:gd name="connsiteX9" fmla="*/ 5097578 w 5097578"/>
              <a:gd name="connsiteY9" fmla="*/ 0 h 1307515"/>
              <a:gd name="connsiteX10" fmla="*/ 5097578 w 5097578"/>
              <a:gd name="connsiteY10" fmla="*/ 0 h 1307515"/>
              <a:gd name="connsiteX11" fmla="*/ 5097578 w 5097578"/>
              <a:gd name="connsiteY11" fmla="*/ 566587 h 1307515"/>
              <a:gd name="connsiteX12" fmla="*/ 5097578 w 5097578"/>
              <a:gd name="connsiteY12" fmla="*/ 1089591 h 1307515"/>
              <a:gd name="connsiteX13" fmla="*/ 4879654 w 5097578"/>
              <a:gd name="connsiteY13" fmla="*/ 1307515 h 1307515"/>
              <a:gd name="connsiteX14" fmla="*/ 4239877 w 5097578"/>
              <a:gd name="connsiteY14" fmla="*/ 1307515 h 1307515"/>
              <a:gd name="connsiteX15" fmla="*/ 3697693 w 5097578"/>
              <a:gd name="connsiteY15" fmla="*/ 1307515 h 1307515"/>
              <a:gd name="connsiteX16" fmla="*/ 3155510 w 5097578"/>
              <a:gd name="connsiteY16" fmla="*/ 1307515 h 1307515"/>
              <a:gd name="connsiteX17" fmla="*/ 2662122 w 5097578"/>
              <a:gd name="connsiteY17" fmla="*/ 1307515 h 1307515"/>
              <a:gd name="connsiteX18" fmla="*/ 2071142 w 5097578"/>
              <a:gd name="connsiteY18" fmla="*/ 1307515 h 1307515"/>
              <a:gd name="connsiteX19" fmla="*/ 1528958 w 5097578"/>
              <a:gd name="connsiteY19" fmla="*/ 1307515 h 1307515"/>
              <a:gd name="connsiteX20" fmla="*/ 1035571 w 5097578"/>
              <a:gd name="connsiteY20" fmla="*/ 1307515 h 1307515"/>
              <a:gd name="connsiteX21" fmla="*/ 0 w 5097578"/>
              <a:gd name="connsiteY21" fmla="*/ 1307515 h 1307515"/>
              <a:gd name="connsiteX22" fmla="*/ 0 w 5097578"/>
              <a:gd name="connsiteY22" fmla="*/ 1307515 h 1307515"/>
              <a:gd name="connsiteX23" fmla="*/ 0 w 5097578"/>
              <a:gd name="connsiteY23" fmla="*/ 773615 h 1307515"/>
              <a:gd name="connsiteX24" fmla="*/ 0 w 5097578"/>
              <a:gd name="connsiteY24" fmla="*/ 217924 h 1307515"/>
              <a:gd name="connsiteX25" fmla="*/ 217924 w 5097578"/>
              <a:gd name="connsiteY25" fmla="*/ 0 h 130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97578" h="1307515" fill="none" extrusionOk="0">
                <a:moveTo>
                  <a:pt x="217924" y="0"/>
                </a:moveTo>
                <a:cubicBezTo>
                  <a:pt x="510503" y="-8394"/>
                  <a:pt x="637075" y="9143"/>
                  <a:pt x="808904" y="0"/>
                </a:cubicBezTo>
                <a:cubicBezTo>
                  <a:pt x="980733" y="-9143"/>
                  <a:pt x="1078672" y="35327"/>
                  <a:pt x="1302292" y="0"/>
                </a:cubicBezTo>
                <a:cubicBezTo>
                  <a:pt x="1525912" y="-35327"/>
                  <a:pt x="1712916" y="58593"/>
                  <a:pt x="1844475" y="0"/>
                </a:cubicBezTo>
                <a:cubicBezTo>
                  <a:pt x="1976034" y="-58593"/>
                  <a:pt x="2277106" y="16420"/>
                  <a:pt x="2435456" y="0"/>
                </a:cubicBezTo>
                <a:cubicBezTo>
                  <a:pt x="2593806" y="-16420"/>
                  <a:pt x="2689743" y="32548"/>
                  <a:pt x="2831250" y="0"/>
                </a:cubicBezTo>
                <a:cubicBezTo>
                  <a:pt x="2972757" y="-32548"/>
                  <a:pt x="3036787" y="23887"/>
                  <a:pt x="3227044" y="0"/>
                </a:cubicBezTo>
                <a:cubicBezTo>
                  <a:pt x="3417301" y="-23887"/>
                  <a:pt x="3489119" y="20590"/>
                  <a:pt x="3671635" y="0"/>
                </a:cubicBezTo>
                <a:cubicBezTo>
                  <a:pt x="3854151" y="-20590"/>
                  <a:pt x="4049844" y="51834"/>
                  <a:pt x="4213818" y="0"/>
                </a:cubicBezTo>
                <a:cubicBezTo>
                  <a:pt x="4377792" y="-51834"/>
                  <a:pt x="4846232" y="80153"/>
                  <a:pt x="5097578" y="0"/>
                </a:cubicBezTo>
                <a:lnTo>
                  <a:pt x="5097578" y="0"/>
                </a:lnTo>
                <a:cubicBezTo>
                  <a:pt x="5140549" y="172658"/>
                  <a:pt x="5078096" y="312698"/>
                  <a:pt x="5097578" y="566587"/>
                </a:cubicBezTo>
                <a:cubicBezTo>
                  <a:pt x="5117060" y="820476"/>
                  <a:pt x="5056164" y="948146"/>
                  <a:pt x="5097578" y="1089591"/>
                </a:cubicBezTo>
                <a:cubicBezTo>
                  <a:pt x="5123820" y="1198658"/>
                  <a:pt x="5022532" y="1311769"/>
                  <a:pt x="4879654" y="1307515"/>
                </a:cubicBezTo>
                <a:cubicBezTo>
                  <a:pt x="4620231" y="1357617"/>
                  <a:pt x="4557651" y="1306305"/>
                  <a:pt x="4239877" y="1307515"/>
                </a:cubicBezTo>
                <a:cubicBezTo>
                  <a:pt x="3922103" y="1308725"/>
                  <a:pt x="3815430" y="1274587"/>
                  <a:pt x="3697693" y="1307515"/>
                </a:cubicBezTo>
                <a:cubicBezTo>
                  <a:pt x="3579956" y="1340443"/>
                  <a:pt x="3325385" y="1295394"/>
                  <a:pt x="3155510" y="1307515"/>
                </a:cubicBezTo>
                <a:cubicBezTo>
                  <a:pt x="2985635" y="1319636"/>
                  <a:pt x="2898940" y="1273905"/>
                  <a:pt x="2662122" y="1307515"/>
                </a:cubicBezTo>
                <a:cubicBezTo>
                  <a:pt x="2425304" y="1341125"/>
                  <a:pt x="2224341" y="1246743"/>
                  <a:pt x="2071142" y="1307515"/>
                </a:cubicBezTo>
                <a:cubicBezTo>
                  <a:pt x="1917943" y="1368287"/>
                  <a:pt x="1640103" y="1265042"/>
                  <a:pt x="1528958" y="1307515"/>
                </a:cubicBezTo>
                <a:cubicBezTo>
                  <a:pt x="1417813" y="1349988"/>
                  <a:pt x="1262737" y="1296988"/>
                  <a:pt x="1035571" y="1307515"/>
                </a:cubicBezTo>
                <a:cubicBezTo>
                  <a:pt x="808405" y="1318042"/>
                  <a:pt x="479739" y="1199306"/>
                  <a:pt x="0" y="1307515"/>
                </a:cubicBezTo>
                <a:lnTo>
                  <a:pt x="0" y="1307515"/>
                </a:lnTo>
                <a:cubicBezTo>
                  <a:pt x="-46669" y="1129931"/>
                  <a:pt x="44423" y="906315"/>
                  <a:pt x="0" y="773615"/>
                </a:cubicBezTo>
                <a:cubicBezTo>
                  <a:pt x="-44423" y="640915"/>
                  <a:pt x="31420" y="384226"/>
                  <a:pt x="0" y="217924"/>
                </a:cubicBezTo>
                <a:cubicBezTo>
                  <a:pt x="-3599" y="114692"/>
                  <a:pt x="106692" y="8383"/>
                  <a:pt x="217924" y="0"/>
                </a:cubicBezTo>
                <a:close/>
              </a:path>
              <a:path w="5097578" h="1307515" stroke="0" extrusionOk="0">
                <a:moveTo>
                  <a:pt x="217924" y="0"/>
                </a:moveTo>
                <a:cubicBezTo>
                  <a:pt x="478380" y="-30996"/>
                  <a:pt x="695534" y="57598"/>
                  <a:pt x="857701" y="0"/>
                </a:cubicBezTo>
                <a:cubicBezTo>
                  <a:pt x="1019868" y="-57598"/>
                  <a:pt x="1094427" y="29911"/>
                  <a:pt x="1253495" y="0"/>
                </a:cubicBezTo>
                <a:cubicBezTo>
                  <a:pt x="1412563" y="-29911"/>
                  <a:pt x="1715478" y="53360"/>
                  <a:pt x="1893272" y="0"/>
                </a:cubicBezTo>
                <a:cubicBezTo>
                  <a:pt x="2071066" y="-53360"/>
                  <a:pt x="2316315" y="49506"/>
                  <a:pt x="2533049" y="0"/>
                </a:cubicBezTo>
                <a:cubicBezTo>
                  <a:pt x="2749783" y="-49506"/>
                  <a:pt x="2923804" y="22555"/>
                  <a:pt x="3075233" y="0"/>
                </a:cubicBezTo>
                <a:cubicBezTo>
                  <a:pt x="3226662" y="-22555"/>
                  <a:pt x="3420161" y="65739"/>
                  <a:pt x="3666213" y="0"/>
                </a:cubicBezTo>
                <a:cubicBezTo>
                  <a:pt x="3912265" y="-65739"/>
                  <a:pt x="3923204" y="9159"/>
                  <a:pt x="4110804" y="0"/>
                </a:cubicBezTo>
                <a:cubicBezTo>
                  <a:pt x="4298404" y="-9159"/>
                  <a:pt x="4641005" y="22314"/>
                  <a:pt x="5097578" y="0"/>
                </a:cubicBezTo>
                <a:lnTo>
                  <a:pt x="5097578" y="0"/>
                </a:lnTo>
                <a:cubicBezTo>
                  <a:pt x="5146416" y="139152"/>
                  <a:pt x="5050999" y="303078"/>
                  <a:pt x="5097578" y="533900"/>
                </a:cubicBezTo>
                <a:cubicBezTo>
                  <a:pt x="5144157" y="764722"/>
                  <a:pt x="5093227" y="915273"/>
                  <a:pt x="5097578" y="1089591"/>
                </a:cubicBezTo>
                <a:cubicBezTo>
                  <a:pt x="5100885" y="1229668"/>
                  <a:pt x="4991066" y="1330085"/>
                  <a:pt x="4879654" y="1307515"/>
                </a:cubicBezTo>
                <a:cubicBezTo>
                  <a:pt x="4611473" y="1358124"/>
                  <a:pt x="4453211" y="1245217"/>
                  <a:pt x="4337470" y="1307515"/>
                </a:cubicBezTo>
                <a:cubicBezTo>
                  <a:pt x="4221729" y="1369813"/>
                  <a:pt x="3985099" y="1270678"/>
                  <a:pt x="3746490" y="1307515"/>
                </a:cubicBezTo>
                <a:cubicBezTo>
                  <a:pt x="3507881" y="1344352"/>
                  <a:pt x="3402359" y="1277777"/>
                  <a:pt x="3155510" y="1307515"/>
                </a:cubicBezTo>
                <a:cubicBezTo>
                  <a:pt x="2908661" y="1337253"/>
                  <a:pt x="2847928" y="1282115"/>
                  <a:pt x="2662122" y="1307515"/>
                </a:cubicBezTo>
                <a:cubicBezTo>
                  <a:pt x="2476316" y="1332915"/>
                  <a:pt x="2269669" y="1286106"/>
                  <a:pt x="2022345" y="1307515"/>
                </a:cubicBezTo>
                <a:cubicBezTo>
                  <a:pt x="1775021" y="1328924"/>
                  <a:pt x="1769353" y="1293602"/>
                  <a:pt x="1626551" y="1307515"/>
                </a:cubicBezTo>
                <a:cubicBezTo>
                  <a:pt x="1483749" y="1321428"/>
                  <a:pt x="1265573" y="1260714"/>
                  <a:pt x="1035571" y="1307515"/>
                </a:cubicBezTo>
                <a:cubicBezTo>
                  <a:pt x="805569" y="1354316"/>
                  <a:pt x="733163" y="1303922"/>
                  <a:pt x="590980" y="1307515"/>
                </a:cubicBezTo>
                <a:cubicBezTo>
                  <a:pt x="448797" y="1311108"/>
                  <a:pt x="157274" y="1285501"/>
                  <a:pt x="0" y="1307515"/>
                </a:cubicBezTo>
                <a:lnTo>
                  <a:pt x="0" y="1307515"/>
                </a:lnTo>
                <a:cubicBezTo>
                  <a:pt x="-11382" y="1050110"/>
                  <a:pt x="45997" y="920894"/>
                  <a:pt x="0" y="762720"/>
                </a:cubicBezTo>
                <a:cubicBezTo>
                  <a:pt x="-45997" y="604547"/>
                  <a:pt x="57388" y="403743"/>
                  <a:pt x="0" y="217924"/>
                </a:cubicBezTo>
                <a:cubicBezTo>
                  <a:pt x="-28187" y="102265"/>
                  <a:pt x="95574" y="-4029"/>
                  <a:pt x="21792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TextBox 32">
            <a:extLst>
              <a:ext uri="{FF2B5EF4-FFF2-40B4-BE49-F238E27FC236}">
                <a16:creationId xmlns:a16="http://schemas.microsoft.com/office/drawing/2014/main" id="{22329FEE-3A08-DFA6-0F32-CF9BFFE24B8D}"/>
              </a:ext>
            </a:extLst>
          </p:cNvPr>
          <p:cNvSpPr txBox="1"/>
          <p:nvPr/>
        </p:nvSpPr>
        <p:spPr>
          <a:xfrm>
            <a:off x="5885143" y="5746287"/>
            <a:ext cx="1332446" cy="646331"/>
          </a:xfrm>
          <a:prstGeom prst="rect">
            <a:avLst/>
          </a:prstGeom>
          <a:noFill/>
        </p:spPr>
        <p:txBody>
          <a:bodyPr wrap="square" rtlCol="0">
            <a:spAutoFit/>
          </a:bodyPr>
          <a:lstStyle/>
          <a:p>
            <a:pPr algn="ctr" rtl="1"/>
            <a:r>
              <a:rPr lang="en-US" b="1" dirty="0">
                <a:solidFill>
                  <a:srgbClr val="FF0000"/>
                </a:solidFill>
              </a:rPr>
              <a:t>Euro STOXX 50</a:t>
            </a:r>
          </a:p>
        </p:txBody>
      </p:sp>
      <p:sp>
        <p:nvSpPr>
          <p:cNvPr id="34" name="Explosion: 8 Points 33">
            <a:extLst>
              <a:ext uri="{FF2B5EF4-FFF2-40B4-BE49-F238E27FC236}">
                <a16:creationId xmlns:a16="http://schemas.microsoft.com/office/drawing/2014/main" id="{36AC6F13-9E2B-3D97-8D18-486541CE0080}"/>
              </a:ext>
            </a:extLst>
          </p:cNvPr>
          <p:cNvSpPr/>
          <p:nvPr/>
        </p:nvSpPr>
        <p:spPr>
          <a:xfrm>
            <a:off x="8898157" y="5131252"/>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 name="Graphic 9" descr="Business Growth with solid fill">
            <a:extLst>
              <a:ext uri="{FF2B5EF4-FFF2-40B4-BE49-F238E27FC236}">
                <a16:creationId xmlns:a16="http://schemas.microsoft.com/office/drawing/2014/main" id="{7F0FBA10-2709-CCA5-B0E5-5B7420D95A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20377" y="3200806"/>
            <a:ext cx="2418090" cy="2418090"/>
          </a:xfrm>
          <a:prstGeom prst="rect">
            <a:avLst/>
          </a:prstGeom>
        </p:spPr>
      </p:pic>
      <p:sp>
        <p:nvSpPr>
          <p:cNvPr id="13" name="TextBox 12">
            <a:extLst>
              <a:ext uri="{FF2B5EF4-FFF2-40B4-BE49-F238E27FC236}">
                <a16:creationId xmlns:a16="http://schemas.microsoft.com/office/drawing/2014/main" id="{26517201-D28F-7EEA-B76D-A46A3CC8117B}"/>
              </a:ext>
            </a:extLst>
          </p:cNvPr>
          <p:cNvSpPr txBox="1"/>
          <p:nvPr/>
        </p:nvSpPr>
        <p:spPr>
          <a:xfrm>
            <a:off x="7631723" y="5774050"/>
            <a:ext cx="1332446" cy="369332"/>
          </a:xfrm>
          <a:prstGeom prst="rect">
            <a:avLst/>
          </a:prstGeom>
          <a:noFill/>
        </p:spPr>
        <p:txBody>
          <a:bodyPr wrap="square" rtlCol="0">
            <a:spAutoFit/>
          </a:bodyPr>
          <a:lstStyle/>
          <a:p>
            <a:pPr algn="ctr" rtl="1"/>
            <a:r>
              <a:rPr lang="en-US" b="1" dirty="0">
                <a:solidFill>
                  <a:srgbClr val="FF0000"/>
                </a:solidFill>
              </a:rPr>
              <a:t>CAC 40</a:t>
            </a:r>
          </a:p>
        </p:txBody>
      </p:sp>
      <p:sp>
        <p:nvSpPr>
          <p:cNvPr id="14" name="TextBox 13">
            <a:extLst>
              <a:ext uri="{FF2B5EF4-FFF2-40B4-BE49-F238E27FC236}">
                <a16:creationId xmlns:a16="http://schemas.microsoft.com/office/drawing/2014/main" id="{3AB56A38-7EE3-5B08-E625-9B956D868AB4}"/>
              </a:ext>
            </a:extLst>
          </p:cNvPr>
          <p:cNvSpPr txBox="1"/>
          <p:nvPr/>
        </p:nvSpPr>
        <p:spPr>
          <a:xfrm>
            <a:off x="3873138" y="5746287"/>
            <a:ext cx="1626364" cy="707886"/>
          </a:xfrm>
          <a:prstGeom prst="rect">
            <a:avLst/>
          </a:prstGeom>
          <a:noFill/>
        </p:spPr>
        <p:txBody>
          <a:bodyPr wrap="square" rtlCol="0">
            <a:spAutoFit/>
          </a:bodyPr>
          <a:lstStyle/>
          <a:p>
            <a:pPr algn="ctr" rtl="1"/>
            <a:r>
              <a:rPr lang="en-US" sz="1000" b="1" dirty="0" err="1">
                <a:solidFill>
                  <a:srgbClr val="FF0000"/>
                </a:solidFill>
              </a:rPr>
              <a:t>Bovespa</a:t>
            </a:r>
            <a:r>
              <a:rPr lang="en-US" sz="1000" b="1" dirty="0">
                <a:solidFill>
                  <a:srgbClr val="FF0000"/>
                </a:solidFill>
              </a:rPr>
              <a:t> Index – Ibovespa (</a:t>
            </a:r>
            <a:r>
              <a:rPr lang="en-US" sz="1000" b="1" dirty="0" err="1">
                <a:solidFill>
                  <a:srgbClr val="FF0000"/>
                </a:solidFill>
              </a:rPr>
              <a:t>Índice</a:t>
            </a:r>
            <a:r>
              <a:rPr lang="en-US" sz="1000" b="1" dirty="0">
                <a:solidFill>
                  <a:srgbClr val="FF0000"/>
                </a:solidFill>
              </a:rPr>
              <a:t> </a:t>
            </a:r>
            <a:r>
              <a:rPr lang="en-US" sz="1000" b="1" dirty="0" err="1">
                <a:solidFill>
                  <a:srgbClr val="FF0000"/>
                </a:solidFill>
              </a:rPr>
              <a:t>Bovespa</a:t>
            </a:r>
            <a:r>
              <a:rPr lang="en-US" sz="1000" b="1" dirty="0">
                <a:solidFill>
                  <a:srgbClr val="FF0000"/>
                </a:solidFill>
              </a:rPr>
              <a:t>)</a:t>
            </a:r>
          </a:p>
          <a:p>
            <a:pPr lvl="0" algn="ctr" rtl="1"/>
            <a:endParaRPr lang="en-US" sz="1000" dirty="0">
              <a:solidFill>
                <a:srgbClr val="FF0000"/>
              </a:solidFill>
            </a:endParaRPr>
          </a:p>
        </p:txBody>
      </p:sp>
    </p:spTree>
    <p:extLst>
      <p:ext uri="{BB962C8B-B14F-4D97-AF65-F5344CB8AC3E}">
        <p14:creationId xmlns:p14="http://schemas.microsoft.com/office/powerpoint/2010/main" val="180976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4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par>
                          <p:cTn id="14" fill="hold">
                            <p:stCondLst>
                              <p:cond delay="4000"/>
                            </p:stCondLst>
                            <p:childTnLst>
                              <p:par>
                                <p:cTn id="15" presetID="1" presetClass="entr" presetSubtype="0" fill="hold" nodeType="afterEffect">
                                  <p:stCondLst>
                                    <p:cond delay="0"/>
                                  </p:stCondLst>
                                  <p:iterate type="lt">
                                    <p:tmAbs val="100"/>
                                  </p:iterate>
                                  <p:childTnLst>
                                    <p:set>
                                      <p:cBhvr>
                                        <p:cTn id="16" dur="1" fill="hold">
                                          <p:stCondLst>
                                            <p:cond delay="0"/>
                                          </p:stCondLst>
                                        </p:cTn>
                                        <p:tgtEl>
                                          <p:spTgt spid="11">
                                            <p:txEl>
                                              <p:pRg st="0" end="0"/>
                                            </p:txEl>
                                          </p:spTgt>
                                        </p:tgtEl>
                                        <p:attrNameLst>
                                          <p:attrName>style.visibility</p:attrName>
                                        </p:attrNameLst>
                                      </p:cBhvr>
                                      <p:to>
                                        <p:strVal val="visible"/>
                                      </p:to>
                                    </p:set>
                                  </p:childTnLst>
                                </p:cTn>
                              </p:par>
                              <p:par>
                                <p:cTn id="17" presetID="45"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0"/>
                                        <p:tgtEl>
                                          <p:spTgt spid="2"/>
                                        </p:tgtEl>
                                      </p:cBhvr>
                                    </p:animEffect>
                                    <p:anim calcmode="lin" valueType="num">
                                      <p:cBhvr>
                                        <p:cTn id="20" dur="10000" fill="hold"/>
                                        <p:tgtEl>
                                          <p:spTgt spid="2"/>
                                        </p:tgtEl>
                                        <p:attrNameLst>
                                          <p:attrName>ppt_w</p:attrName>
                                        </p:attrNameLst>
                                      </p:cBhvr>
                                      <p:tavLst>
                                        <p:tav tm="0" fmla="#ppt_w*sin(2.5*pi*$)">
                                          <p:val>
                                            <p:fltVal val="0"/>
                                          </p:val>
                                        </p:tav>
                                        <p:tav tm="100000">
                                          <p:val>
                                            <p:fltVal val="1"/>
                                          </p:val>
                                        </p:tav>
                                      </p:tavLst>
                                    </p:anim>
                                    <p:anim calcmode="lin" valueType="num">
                                      <p:cBhvr>
                                        <p:cTn id="21" dur="10000" fill="hold"/>
                                        <p:tgtEl>
                                          <p:spTgt spid="2"/>
                                        </p:tgtEl>
                                        <p:attrNameLst>
                                          <p:attrName>ppt_h</p:attrName>
                                        </p:attrNameLst>
                                      </p:cBhvr>
                                      <p:tavLst>
                                        <p:tav tm="0">
                                          <p:val>
                                            <p:strVal val="#ppt_h"/>
                                          </p:val>
                                        </p:tav>
                                        <p:tav tm="100000">
                                          <p:val>
                                            <p:strVal val="#ppt_h"/>
                                          </p:val>
                                        </p:tav>
                                      </p:tavLst>
                                    </p:anim>
                                  </p:childTnLst>
                                </p:cTn>
                              </p:par>
                            </p:childTnLst>
                          </p:cTn>
                        </p:par>
                        <p:par>
                          <p:cTn id="22" fill="hold">
                            <p:stCondLst>
                              <p:cond delay="14000"/>
                            </p:stCondLst>
                            <p:childTnLst>
                              <p:par>
                                <p:cTn id="23" presetID="1" presetClass="entr" presetSubtype="0" fill="hold" nodeType="afterEffect">
                                  <p:stCondLst>
                                    <p:cond delay="0"/>
                                  </p:stCondLst>
                                  <p:iterate type="lt">
                                    <p:tmAbs val="100"/>
                                  </p:iterate>
                                  <p:childTnLst>
                                    <p:set>
                                      <p:cBhvr>
                                        <p:cTn id="24" dur="1" fill="hold">
                                          <p:stCondLst>
                                            <p:cond delay="0"/>
                                          </p:stCondLst>
                                        </p:cTn>
                                        <p:tgtEl>
                                          <p:spTgt spid="12">
                                            <p:txEl>
                                              <p:pRg st="0" end="0"/>
                                            </p:txEl>
                                          </p:spTgt>
                                        </p:tgtEl>
                                        <p:attrNameLst>
                                          <p:attrName>style.visibility</p:attrName>
                                        </p:attrNameLst>
                                      </p:cBhvr>
                                      <p:to>
                                        <p:strVal val="visible"/>
                                      </p:to>
                                    </p:set>
                                  </p:childTnLst>
                                </p:cTn>
                              </p:par>
                              <p:par>
                                <p:cTn id="25" presetID="45"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0"/>
                                        <p:tgtEl>
                                          <p:spTgt spid="16"/>
                                        </p:tgtEl>
                                      </p:cBhvr>
                                    </p:animEffect>
                                    <p:anim calcmode="lin" valueType="num">
                                      <p:cBhvr>
                                        <p:cTn id="28" dur="10000" fill="hold"/>
                                        <p:tgtEl>
                                          <p:spTgt spid="16"/>
                                        </p:tgtEl>
                                        <p:attrNameLst>
                                          <p:attrName>ppt_w</p:attrName>
                                        </p:attrNameLst>
                                      </p:cBhvr>
                                      <p:tavLst>
                                        <p:tav tm="0" fmla="#ppt_w*sin(2.5*pi*$)">
                                          <p:val>
                                            <p:fltVal val="0"/>
                                          </p:val>
                                        </p:tav>
                                        <p:tav tm="100000">
                                          <p:val>
                                            <p:fltVal val="1"/>
                                          </p:val>
                                        </p:tav>
                                      </p:tavLst>
                                    </p:anim>
                                    <p:anim calcmode="lin" valueType="num">
                                      <p:cBhvr>
                                        <p:cTn id="29" dur="10000" fill="hold"/>
                                        <p:tgtEl>
                                          <p:spTgt spid="16"/>
                                        </p:tgtEl>
                                        <p:attrNameLst>
                                          <p:attrName>ppt_h</p:attrName>
                                        </p:attrNameLst>
                                      </p:cBhvr>
                                      <p:tavLst>
                                        <p:tav tm="0">
                                          <p:val>
                                            <p:strVal val="#ppt_h"/>
                                          </p:val>
                                        </p:tav>
                                        <p:tav tm="100000">
                                          <p:val>
                                            <p:strVal val="#ppt_h"/>
                                          </p:val>
                                        </p:tav>
                                      </p:tavLst>
                                    </p:anim>
                                  </p:childTnLst>
                                </p:cTn>
                              </p:par>
                            </p:childTnLst>
                          </p:cTn>
                        </p:par>
                        <p:par>
                          <p:cTn id="30" fill="hold">
                            <p:stCondLst>
                              <p:cond delay="24000"/>
                            </p:stCondLst>
                            <p:childTnLst>
                              <p:par>
                                <p:cTn id="31" presetID="1" presetClass="entr" presetSubtype="0" fill="hold" nodeType="afterEffect">
                                  <p:stCondLst>
                                    <p:cond delay="0"/>
                                  </p:stCondLst>
                                  <p:iterate type="lt">
                                    <p:tmAbs val="100"/>
                                  </p:iterate>
                                  <p:childTnLst>
                                    <p:set>
                                      <p:cBhvr>
                                        <p:cTn id="32" dur="1" fill="hold">
                                          <p:stCondLst>
                                            <p:cond delay="0"/>
                                          </p:stCondLst>
                                        </p:cTn>
                                        <p:tgtEl>
                                          <p:spTgt spid="18">
                                            <p:txEl>
                                              <p:pRg st="0" end="0"/>
                                            </p:txEl>
                                          </p:spTgt>
                                        </p:tgtEl>
                                        <p:attrNameLst>
                                          <p:attrName>style.visibility</p:attrName>
                                        </p:attrNameLst>
                                      </p:cBhvr>
                                      <p:to>
                                        <p:strVal val="visible"/>
                                      </p:to>
                                    </p:set>
                                  </p:childTnLst>
                                </p:cTn>
                              </p:par>
                              <p:par>
                                <p:cTn id="33" presetID="45"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0"/>
                                        <p:tgtEl>
                                          <p:spTgt spid="19"/>
                                        </p:tgtEl>
                                      </p:cBhvr>
                                    </p:animEffect>
                                    <p:anim calcmode="lin" valueType="num">
                                      <p:cBhvr>
                                        <p:cTn id="36" dur="10000" fill="hold"/>
                                        <p:tgtEl>
                                          <p:spTgt spid="19"/>
                                        </p:tgtEl>
                                        <p:attrNameLst>
                                          <p:attrName>ppt_w</p:attrName>
                                        </p:attrNameLst>
                                      </p:cBhvr>
                                      <p:tavLst>
                                        <p:tav tm="0" fmla="#ppt_w*sin(2.5*pi*$)">
                                          <p:val>
                                            <p:fltVal val="0"/>
                                          </p:val>
                                        </p:tav>
                                        <p:tav tm="100000">
                                          <p:val>
                                            <p:fltVal val="1"/>
                                          </p:val>
                                        </p:tav>
                                      </p:tavLst>
                                    </p:anim>
                                    <p:anim calcmode="lin" valueType="num">
                                      <p:cBhvr>
                                        <p:cTn id="37" dur="10000" fill="hold"/>
                                        <p:tgtEl>
                                          <p:spTgt spid="19"/>
                                        </p:tgtEl>
                                        <p:attrNameLst>
                                          <p:attrName>ppt_h</p:attrName>
                                        </p:attrNameLst>
                                      </p:cBhvr>
                                      <p:tavLst>
                                        <p:tav tm="0">
                                          <p:val>
                                            <p:strVal val="#ppt_h"/>
                                          </p:val>
                                        </p:tav>
                                        <p:tav tm="100000">
                                          <p:val>
                                            <p:strVal val="#ppt_h"/>
                                          </p:val>
                                        </p:tav>
                                      </p:tavLst>
                                    </p:anim>
                                  </p:childTnLst>
                                </p:cTn>
                              </p:par>
                            </p:childTnLst>
                          </p:cTn>
                        </p:par>
                        <p:par>
                          <p:cTn id="38" fill="hold">
                            <p:stCondLst>
                              <p:cond delay="34000"/>
                            </p:stCondLst>
                            <p:childTnLst>
                              <p:par>
                                <p:cTn id="39" presetID="1" presetClass="entr" presetSubtype="0" fill="hold" nodeType="afterEffect">
                                  <p:stCondLst>
                                    <p:cond delay="0"/>
                                  </p:stCondLst>
                                  <p:iterate type="lt">
                                    <p:tmAbs val="100"/>
                                  </p:iterate>
                                  <p:childTnLst>
                                    <p:set>
                                      <p:cBhvr>
                                        <p:cTn id="40" dur="1" fill="hold">
                                          <p:stCondLst>
                                            <p:cond delay="0"/>
                                          </p:stCondLst>
                                        </p:cTn>
                                        <p:tgtEl>
                                          <p:spTgt spid="21">
                                            <p:txEl>
                                              <p:pRg st="0" end="0"/>
                                            </p:txEl>
                                          </p:spTgt>
                                        </p:tgtEl>
                                        <p:attrNameLst>
                                          <p:attrName>style.visibility</p:attrName>
                                        </p:attrNameLst>
                                      </p:cBhvr>
                                      <p:to>
                                        <p:strVal val="visible"/>
                                      </p:to>
                                    </p:set>
                                  </p:childTnLst>
                                </p:cTn>
                              </p:par>
                              <p:par>
                                <p:cTn id="41" presetID="45"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0"/>
                                        <p:tgtEl>
                                          <p:spTgt spid="22"/>
                                        </p:tgtEl>
                                      </p:cBhvr>
                                    </p:animEffect>
                                    <p:anim calcmode="lin" valueType="num">
                                      <p:cBhvr>
                                        <p:cTn id="44" dur="10000" fill="hold"/>
                                        <p:tgtEl>
                                          <p:spTgt spid="22"/>
                                        </p:tgtEl>
                                        <p:attrNameLst>
                                          <p:attrName>ppt_w</p:attrName>
                                        </p:attrNameLst>
                                      </p:cBhvr>
                                      <p:tavLst>
                                        <p:tav tm="0" fmla="#ppt_w*sin(2.5*pi*$)">
                                          <p:val>
                                            <p:fltVal val="0"/>
                                          </p:val>
                                        </p:tav>
                                        <p:tav tm="100000">
                                          <p:val>
                                            <p:fltVal val="1"/>
                                          </p:val>
                                        </p:tav>
                                      </p:tavLst>
                                    </p:anim>
                                    <p:anim calcmode="lin" valueType="num">
                                      <p:cBhvr>
                                        <p:cTn id="45" dur="10000" fill="hold"/>
                                        <p:tgtEl>
                                          <p:spTgt spid="22"/>
                                        </p:tgtEl>
                                        <p:attrNameLst>
                                          <p:attrName>ppt_h</p:attrName>
                                        </p:attrNameLst>
                                      </p:cBhvr>
                                      <p:tavLst>
                                        <p:tav tm="0">
                                          <p:val>
                                            <p:strVal val="#ppt_h"/>
                                          </p:val>
                                        </p:tav>
                                        <p:tav tm="100000">
                                          <p:val>
                                            <p:strVal val="#ppt_h"/>
                                          </p:val>
                                        </p:tav>
                                      </p:tavLst>
                                    </p:anim>
                                  </p:childTnLst>
                                </p:cTn>
                              </p:par>
                            </p:childTnLst>
                          </p:cTn>
                        </p:par>
                        <p:par>
                          <p:cTn id="46" fill="hold">
                            <p:stCondLst>
                              <p:cond delay="44000"/>
                            </p:stCondLst>
                            <p:childTnLst>
                              <p:par>
                                <p:cTn id="47" presetID="1" presetClass="entr" presetSubtype="0" fill="hold" nodeType="afterEffect">
                                  <p:stCondLst>
                                    <p:cond delay="0"/>
                                  </p:stCondLst>
                                  <p:iterate type="lt">
                                    <p:tmAbs val="100"/>
                                  </p:iterate>
                                  <p:childTnLst>
                                    <p:set>
                                      <p:cBhvr>
                                        <p:cTn id="48" dur="1" fill="hold">
                                          <p:stCondLst>
                                            <p:cond delay="0"/>
                                          </p:stCondLst>
                                        </p:cTn>
                                        <p:tgtEl>
                                          <p:spTgt spid="24">
                                            <p:txEl>
                                              <p:pRg st="0" end="0"/>
                                            </p:txEl>
                                          </p:spTgt>
                                        </p:tgtEl>
                                        <p:attrNameLst>
                                          <p:attrName>style.visibility</p:attrName>
                                        </p:attrNameLst>
                                      </p:cBhvr>
                                      <p:to>
                                        <p:strVal val="visible"/>
                                      </p:to>
                                    </p:set>
                                  </p:childTnLst>
                                </p:cTn>
                              </p:par>
                              <p:par>
                                <p:cTn id="49" presetID="45"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0"/>
                                        <p:tgtEl>
                                          <p:spTgt spid="25"/>
                                        </p:tgtEl>
                                      </p:cBhvr>
                                    </p:animEffect>
                                    <p:anim calcmode="lin" valueType="num">
                                      <p:cBhvr>
                                        <p:cTn id="52" dur="10000" fill="hold"/>
                                        <p:tgtEl>
                                          <p:spTgt spid="25"/>
                                        </p:tgtEl>
                                        <p:attrNameLst>
                                          <p:attrName>ppt_w</p:attrName>
                                        </p:attrNameLst>
                                      </p:cBhvr>
                                      <p:tavLst>
                                        <p:tav tm="0" fmla="#ppt_w*sin(2.5*pi*$)">
                                          <p:val>
                                            <p:fltVal val="0"/>
                                          </p:val>
                                        </p:tav>
                                        <p:tav tm="100000">
                                          <p:val>
                                            <p:fltVal val="1"/>
                                          </p:val>
                                        </p:tav>
                                      </p:tavLst>
                                    </p:anim>
                                    <p:anim calcmode="lin" valueType="num">
                                      <p:cBhvr>
                                        <p:cTn id="53" dur="10000" fill="hold"/>
                                        <p:tgtEl>
                                          <p:spTgt spid="25"/>
                                        </p:tgtEl>
                                        <p:attrNameLst>
                                          <p:attrName>ppt_h</p:attrName>
                                        </p:attrNameLst>
                                      </p:cBhvr>
                                      <p:tavLst>
                                        <p:tav tm="0">
                                          <p:val>
                                            <p:strVal val="#ppt_h"/>
                                          </p:val>
                                        </p:tav>
                                        <p:tav tm="100000">
                                          <p:val>
                                            <p:strVal val="#ppt_h"/>
                                          </p:val>
                                        </p:tav>
                                      </p:tavLst>
                                    </p:anim>
                                  </p:childTnLst>
                                </p:cTn>
                              </p:par>
                              <p:par>
                                <p:cTn id="54" presetID="45"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0"/>
                                        <p:tgtEl>
                                          <p:spTgt spid="28"/>
                                        </p:tgtEl>
                                      </p:cBhvr>
                                    </p:animEffect>
                                    <p:anim calcmode="lin" valueType="num">
                                      <p:cBhvr>
                                        <p:cTn id="57" dur="10000" fill="hold"/>
                                        <p:tgtEl>
                                          <p:spTgt spid="28"/>
                                        </p:tgtEl>
                                        <p:attrNameLst>
                                          <p:attrName>ppt_w</p:attrName>
                                        </p:attrNameLst>
                                      </p:cBhvr>
                                      <p:tavLst>
                                        <p:tav tm="0" fmla="#ppt_w*sin(2.5*pi*$)">
                                          <p:val>
                                            <p:fltVal val="0"/>
                                          </p:val>
                                        </p:tav>
                                        <p:tav tm="100000">
                                          <p:val>
                                            <p:fltVal val="1"/>
                                          </p:val>
                                        </p:tav>
                                      </p:tavLst>
                                    </p:anim>
                                    <p:anim calcmode="lin" valueType="num">
                                      <p:cBhvr>
                                        <p:cTn id="58" dur="10000" fill="hold"/>
                                        <p:tgtEl>
                                          <p:spTgt spid="28"/>
                                        </p:tgtEl>
                                        <p:attrNameLst>
                                          <p:attrName>ppt_h</p:attrName>
                                        </p:attrNameLst>
                                      </p:cBhvr>
                                      <p:tavLst>
                                        <p:tav tm="0">
                                          <p:val>
                                            <p:strVal val="#ppt_h"/>
                                          </p:val>
                                        </p:tav>
                                        <p:tav tm="100000">
                                          <p:val>
                                            <p:strVal val="#ppt_h"/>
                                          </p:val>
                                        </p:tav>
                                      </p:tavLst>
                                    </p:anim>
                                  </p:childTnLst>
                                </p:cTn>
                              </p:par>
                            </p:childTnLst>
                          </p:cTn>
                        </p:par>
                        <p:par>
                          <p:cTn id="59" fill="hold">
                            <p:stCondLst>
                              <p:cond delay="54000"/>
                            </p:stCondLst>
                            <p:childTnLst>
                              <p:par>
                                <p:cTn id="60" presetID="1" presetClass="entr" presetSubtype="0" fill="hold" nodeType="afterEffect">
                                  <p:stCondLst>
                                    <p:cond delay="0"/>
                                  </p:stCondLst>
                                  <p:iterate type="lt">
                                    <p:tmAbs val="100"/>
                                  </p:iterate>
                                  <p:childTnLst>
                                    <p:set>
                                      <p:cBhvr>
                                        <p:cTn id="61" dur="1" fill="hold">
                                          <p:stCondLst>
                                            <p:cond delay="0"/>
                                          </p:stCondLst>
                                        </p:cTn>
                                        <p:tgtEl>
                                          <p:spTgt spid="30">
                                            <p:txEl>
                                              <p:pRg st="0" end="0"/>
                                            </p:txEl>
                                          </p:spTgt>
                                        </p:tgtEl>
                                        <p:attrNameLst>
                                          <p:attrName>style.visibility</p:attrName>
                                        </p:attrNameLst>
                                      </p:cBhvr>
                                      <p:to>
                                        <p:strVal val="visible"/>
                                      </p:to>
                                    </p:set>
                                  </p:childTnLst>
                                </p:cTn>
                              </p:par>
                              <p:par>
                                <p:cTn id="62" presetID="45"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10000"/>
                                        <p:tgtEl>
                                          <p:spTgt spid="31"/>
                                        </p:tgtEl>
                                      </p:cBhvr>
                                    </p:animEffect>
                                    <p:anim calcmode="lin" valueType="num">
                                      <p:cBhvr>
                                        <p:cTn id="65" dur="10000" fill="hold"/>
                                        <p:tgtEl>
                                          <p:spTgt spid="31"/>
                                        </p:tgtEl>
                                        <p:attrNameLst>
                                          <p:attrName>ppt_w</p:attrName>
                                        </p:attrNameLst>
                                      </p:cBhvr>
                                      <p:tavLst>
                                        <p:tav tm="0" fmla="#ppt_w*sin(2.5*pi*$)">
                                          <p:val>
                                            <p:fltVal val="0"/>
                                          </p:val>
                                        </p:tav>
                                        <p:tav tm="100000">
                                          <p:val>
                                            <p:fltVal val="1"/>
                                          </p:val>
                                        </p:tav>
                                      </p:tavLst>
                                    </p:anim>
                                    <p:anim calcmode="lin" valueType="num">
                                      <p:cBhvr>
                                        <p:cTn id="66" dur="10000" fill="hold"/>
                                        <p:tgtEl>
                                          <p:spTgt spid="31"/>
                                        </p:tgtEl>
                                        <p:attrNameLst>
                                          <p:attrName>ppt_h</p:attrName>
                                        </p:attrNameLst>
                                      </p:cBhvr>
                                      <p:tavLst>
                                        <p:tav tm="0">
                                          <p:val>
                                            <p:strVal val="#ppt_h"/>
                                          </p:val>
                                        </p:tav>
                                        <p:tav tm="100000">
                                          <p:val>
                                            <p:strVal val="#ppt_h"/>
                                          </p:val>
                                        </p:tav>
                                      </p:tavLst>
                                    </p:anim>
                                  </p:childTnLst>
                                </p:cTn>
                              </p:par>
                            </p:childTnLst>
                          </p:cTn>
                        </p:par>
                        <p:par>
                          <p:cTn id="67" fill="hold">
                            <p:stCondLst>
                              <p:cond delay="64000"/>
                            </p:stCondLst>
                            <p:childTnLst>
                              <p:par>
                                <p:cTn id="68" presetID="1" presetClass="entr" presetSubtype="0" fill="hold" nodeType="afterEffect">
                                  <p:stCondLst>
                                    <p:cond delay="0"/>
                                  </p:stCondLst>
                                  <p:iterate type="lt">
                                    <p:tmAbs val="100"/>
                                  </p:iterate>
                                  <p:childTnLst>
                                    <p:set>
                                      <p:cBhvr>
                                        <p:cTn id="69" dur="1" fill="hold">
                                          <p:stCondLst>
                                            <p:cond delay="0"/>
                                          </p:stCondLst>
                                        </p:cTn>
                                        <p:tgtEl>
                                          <p:spTgt spid="33">
                                            <p:txEl>
                                              <p:pRg st="0" end="0"/>
                                            </p:txEl>
                                          </p:spTgt>
                                        </p:tgtEl>
                                        <p:attrNameLst>
                                          <p:attrName>style.visibility</p:attrName>
                                        </p:attrNameLst>
                                      </p:cBhvr>
                                      <p:to>
                                        <p:strVal val="visible"/>
                                      </p:to>
                                    </p:set>
                                  </p:childTnLst>
                                </p:cTn>
                              </p:par>
                              <p:par>
                                <p:cTn id="70" presetID="45" presetClass="entr" presetSubtype="0"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0"/>
                                        <p:tgtEl>
                                          <p:spTgt spid="34"/>
                                        </p:tgtEl>
                                      </p:cBhvr>
                                    </p:animEffect>
                                    <p:anim calcmode="lin" valueType="num">
                                      <p:cBhvr>
                                        <p:cTn id="73" dur="10000" fill="hold"/>
                                        <p:tgtEl>
                                          <p:spTgt spid="34"/>
                                        </p:tgtEl>
                                        <p:attrNameLst>
                                          <p:attrName>ppt_w</p:attrName>
                                        </p:attrNameLst>
                                      </p:cBhvr>
                                      <p:tavLst>
                                        <p:tav tm="0" fmla="#ppt_w*sin(2.5*pi*$)">
                                          <p:val>
                                            <p:fltVal val="0"/>
                                          </p:val>
                                        </p:tav>
                                        <p:tav tm="100000">
                                          <p:val>
                                            <p:fltVal val="1"/>
                                          </p:val>
                                        </p:tav>
                                      </p:tavLst>
                                    </p:anim>
                                    <p:anim calcmode="lin" valueType="num">
                                      <p:cBhvr>
                                        <p:cTn id="74" dur="10000" fill="hold"/>
                                        <p:tgtEl>
                                          <p:spTgt spid="34"/>
                                        </p:tgtEl>
                                        <p:attrNameLst>
                                          <p:attrName>ppt_h</p:attrName>
                                        </p:attrNameLst>
                                      </p:cBhvr>
                                      <p:tavLst>
                                        <p:tav tm="0">
                                          <p:val>
                                            <p:strVal val="#ppt_h"/>
                                          </p:val>
                                        </p:tav>
                                        <p:tav tm="100000">
                                          <p:val>
                                            <p:strVal val="#ppt_h"/>
                                          </p:val>
                                        </p:tav>
                                      </p:tavLst>
                                    </p:anim>
                                  </p:childTnLst>
                                </p:cTn>
                              </p:par>
                            </p:childTnLst>
                          </p:cTn>
                        </p:par>
                        <p:par>
                          <p:cTn id="75" fill="hold">
                            <p:stCondLst>
                              <p:cond delay="74000"/>
                            </p:stCondLst>
                            <p:childTnLst>
                              <p:par>
                                <p:cTn id="76" presetID="1" presetClass="entr" presetSubtype="0" fill="hold" nodeType="afterEffect">
                                  <p:stCondLst>
                                    <p:cond delay="0"/>
                                  </p:stCondLst>
                                  <p:iterate type="lt">
                                    <p:tmAbs val="100"/>
                                  </p:iterate>
                                  <p:childTnLst>
                                    <p:set>
                                      <p:cBhvr>
                                        <p:cTn id="77" dur="1" fill="hold">
                                          <p:stCondLst>
                                            <p:cond delay="0"/>
                                          </p:stCondLst>
                                        </p:cTn>
                                        <p:tgtEl>
                                          <p:spTgt spid="13">
                                            <p:txEl>
                                              <p:pRg st="0" end="0"/>
                                            </p:txEl>
                                          </p:spTgt>
                                        </p:tgtEl>
                                        <p:attrNameLst>
                                          <p:attrName>style.visibility</p:attrName>
                                        </p:attrNameLst>
                                      </p:cBhvr>
                                      <p:to>
                                        <p:strVal val="visible"/>
                                      </p:to>
                                    </p:set>
                                  </p:childTnLst>
                                </p:cTn>
                              </p:par>
                            </p:childTnLst>
                          </p:cTn>
                        </p:par>
                        <p:par>
                          <p:cTn id="78" fill="hold">
                            <p:stCondLst>
                              <p:cond delay="74401"/>
                            </p:stCondLst>
                            <p:childTnLst>
                              <p:par>
                                <p:cTn id="79" presetID="1" presetClass="entr" presetSubtype="0" fill="hold" nodeType="afterEffect">
                                  <p:stCondLst>
                                    <p:cond delay="0"/>
                                  </p:stCondLst>
                                  <p:iterate type="lt">
                                    <p:tmAbs val="100"/>
                                  </p:iterate>
                                  <p:childTnLst>
                                    <p:set>
                                      <p:cBhvr>
                                        <p:cTn id="8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16" grpId="0" animBg="1"/>
      <p:bldP spid="19" grpId="0" animBg="1"/>
      <p:bldP spid="22" grpId="0" animBg="1"/>
      <p:bldP spid="25" grpId="0" animBg="1"/>
      <p:bldP spid="28" grpId="0" animBg="1"/>
      <p:bldP spid="31"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2240BF-DAEF-9372-A38D-78F3509B052D}"/>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AED5322-D411-EA66-0ABD-9572F764E0E1}"/>
              </a:ext>
            </a:extLst>
          </p:cNvPr>
          <p:cNvSpPr/>
          <p:nvPr/>
        </p:nvSpPr>
        <p:spPr>
          <a:xfrm>
            <a:off x="4743027" y="4522354"/>
            <a:ext cx="6974378" cy="1616825"/>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ar-EG" sz="4800" dirty="0"/>
              <a:t>كورس تعليم التداول</a:t>
            </a:r>
          </a:p>
          <a:p>
            <a:pPr algn="ctr"/>
            <a:r>
              <a:rPr lang="ar-EG" dirty="0"/>
              <a:t>للمبتدأين</a:t>
            </a:r>
          </a:p>
          <a:p>
            <a:pPr algn="ctr"/>
            <a:r>
              <a:rPr lang="en-US" dirty="0"/>
              <a:t>From A  to  Z</a:t>
            </a:r>
          </a:p>
          <a:p>
            <a:pPr algn="ctr"/>
            <a:r>
              <a:rPr lang="en-US" dirty="0">
                <a:solidFill>
                  <a:schemeClr val="tx1">
                    <a:lumMod val="65000"/>
                  </a:schemeClr>
                </a:solidFill>
              </a:rPr>
              <a:t>Eslam Salman</a:t>
            </a:r>
          </a:p>
        </p:txBody>
      </p:sp>
    </p:spTree>
    <p:extLst>
      <p:ext uri="{BB962C8B-B14F-4D97-AF65-F5344CB8AC3E}">
        <p14:creationId xmlns:p14="http://schemas.microsoft.com/office/powerpoint/2010/main" val="7013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grpId="0" nodeType="clickEffect">
                                  <p:stCondLst>
                                    <p:cond delay="0"/>
                                  </p:stCondLst>
                                  <p:iterate type="lt">
                                    <p:tmPct val="10000"/>
                                  </p:iterate>
                                  <p:childTnLst>
                                    <p:anim calcmode="discrete" valueType="str">
                                      <p:cBhvr override="childStyle">
                                        <p:cTn id="6" dur="2000" fill="hold"/>
                                        <p:tgtEl>
                                          <p:spTgt spid="2"/>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a:extLst>
              <a:ext uri="{FF2B5EF4-FFF2-40B4-BE49-F238E27FC236}">
                <a16:creationId xmlns:a16="http://schemas.microsoft.com/office/drawing/2014/main" id="{292240BF-DAEF-9372-A38D-78F3509B052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6A4615F-34DF-5873-C0C5-667234FB13B9}"/>
              </a:ext>
            </a:extLst>
          </p:cNvPr>
          <p:cNvSpPr/>
          <p:nvPr/>
        </p:nvSpPr>
        <p:spPr>
          <a:xfrm>
            <a:off x="3420687" y="656705"/>
            <a:ext cx="5307677" cy="922713"/>
          </a:xfrm>
          <a:prstGeom prst="round2DiagRect">
            <a:avLst/>
          </a:prstGeom>
          <a:gradFill>
            <a:gsLst>
              <a:gs pos="0">
                <a:schemeClr val="tx1"/>
              </a:gs>
              <a:gs pos="100000">
                <a:schemeClr val="tx1">
                  <a:lumMod val="75000"/>
                </a:schemeClr>
              </a:gs>
            </a:gsLst>
            <a:lin ang="6120000" scaled="1"/>
          </a:gradFill>
          <a:effectLst>
            <a:glow rad="101600">
              <a:schemeClr val="accent3">
                <a:satMod val="175000"/>
                <a:alpha val="40000"/>
              </a:schemeClr>
            </a:glow>
            <a:outerShdw blurRad="76200" dist="12700" dir="2700000" sy="-23000" kx="-800400" algn="bl" rotWithShape="0">
              <a:prstClr val="black">
                <a:alpha val="2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ar-EG"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المحاضرة الثانية</a:t>
            </a:r>
            <a:endParaRPr lang="en-US"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6" name="Explosion: 8 Points 5">
            <a:extLst>
              <a:ext uri="{FF2B5EF4-FFF2-40B4-BE49-F238E27FC236}">
                <a16:creationId xmlns:a16="http://schemas.microsoft.com/office/drawing/2014/main" id="{B40A36E8-6D24-6829-722E-1BCB31F2E8ED}"/>
              </a:ext>
            </a:extLst>
          </p:cNvPr>
          <p:cNvSpPr/>
          <p:nvPr/>
        </p:nvSpPr>
        <p:spPr>
          <a:xfrm>
            <a:off x="8464731" y="413657"/>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Rectangle: Diagonal Corners Rounded 9">
            <a:extLst>
              <a:ext uri="{FF2B5EF4-FFF2-40B4-BE49-F238E27FC236}">
                <a16:creationId xmlns:a16="http://schemas.microsoft.com/office/drawing/2014/main" id="{C8B6A38C-5A71-769C-D185-9F84D81AC44F}"/>
              </a:ext>
            </a:extLst>
          </p:cNvPr>
          <p:cNvSpPr/>
          <p:nvPr/>
        </p:nvSpPr>
        <p:spPr>
          <a:xfrm>
            <a:off x="3418311" y="1808215"/>
            <a:ext cx="5307677" cy="4805945"/>
          </a:xfrm>
          <a:prstGeom prst="round2DiagRect">
            <a:avLst/>
          </a:prstGeom>
          <a:effectLst>
            <a:outerShdw blurRad="76200" dist="12700" dir="2700000" sy="-23000" kx="-800400" algn="bl" rotWithShape="0">
              <a:prstClr val="black">
                <a:alpha val="20000"/>
              </a:prstClr>
            </a:outerShdw>
          </a:effectLst>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ar-EG" sz="4800" b="1" dirty="0">
                <a:ln/>
                <a:solidFill>
                  <a:schemeClr val="accent3"/>
                </a:solidFill>
                <a:latin typeface="Calibri" panose="020F0502020204030204" pitchFamily="34" charset="0"/>
                <a:ea typeface="Calibri" panose="020F0502020204030204" pitchFamily="34" charset="0"/>
                <a:cs typeface="Arial" panose="020B0604020202020204" pitchFamily="34" charset="0"/>
              </a:rPr>
              <a:t>ما هى </a:t>
            </a:r>
            <a:r>
              <a:rPr lang="ar-EG" sz="4800" b="1" dirty="0">
                <a:ln/>
                <a:solidFill>
                  <a:srgbClr val="FF0000"/>
                </a:solidFill>
                <a:latin typeface="Calibri" panose="020F0502020204030204" pitchFamily="34" charset="0"/>
                <a:ea typeface="Calibri" panose="020F0502020204030204" pitchFamily="34" charset="0"/>
                <a:cs typeface="Arial" panose="020B0604020202020204" pitchFamily="34" charset="0"/>
              </a:rPr>
              <a:t>حالات السوق </a:t>
            </a:r>
            <a:r>
              <a:rPr lang="ar-EG" sz="4800" b="1" dirty="0">
                <a:ln/>
                <a:solidFill>
                  <a:schemeClr val="accent3"/>
                </a:solidFill>
                <a:latin typeface="Calibri" panose="020F0502020204030204" pitchFamily="34" charset="0"/>
                <a:ea typeface="Calibri" panose="020F0502020204030204" pitchFamily="34" charset="0"/>
                <a:cs typeface="Arial" panose="020B0604020202020204" pitchFamily="34" charset="0"/>
              </a:rPr>
              <a:t>من جهة </a:t>
            </a:r>
            <a:r>
              <a:rPr lang="ar-EG" sz="4800" b="1" dirty="0">
                <a:ln/>
                <a:solidFill>
                  <a:srgbClr val="FF0000"/>
                </a:solidFill>
                <a:latin typeface="Calibri" panose="020F0502020204030204" pitchFamily="34" charset="0"/>
                <a:ea typeface="Calibri" panose="020F0502020204030204" pitchFamily="34" charset="0"/>
                <a:cs typeface="Arial" panose="020B0604020202020204" pitchFamily="34" charset="0"/>
              </a:rPr>
              <a:t>المزاج</a:t>
            </a:r>
            <a:r>
              <a:rPr lang="ar-EG" sz="4800" b="1" dirty="0">
                <a:ln/>
                <a:solidFill>
                  <a:schemeClr val="accent3"/>
                </a:solidFill>
                <a:latin typeface="Calibri" panose="020F0502020204030204" pitchFamily="34" charset="0"/>
                <a:ea typeface="Calibri" panose="020F0502020204030204" pitchFamily="34" charset="0"/>
                <a:cs typeface="Arial" panose="020B0604020202020204" pitchFamily="34" charset="0"/>
              </a:rPr>
              <a:t> العام؟</a:t>
            </a:r>
            <a:endParaRPr lang="en-US" sz="4800" b="1" dirty="0">
              <a:ln/>
              <a:solidFill>
                <a:srgbClr val="FF0000"/>
              </a:solidFill>
            </a:endParaRPr>
          </a:p>
        </p:txBody>
      </p:sp>
      <p:sp>
        <p:nvSpPr>
          <p:cNvPr id="9" name="Explosion: 8 Points 8">
            <a:extLst>
              <a:ext uri="{FF2B5EF4-FFF2-40B4-BE49-F238E27FC236}">
                <a16:creationId xmlns:a16="http://schemas.microsoft.com/office/drawing/2014/main" id="{BCAA996B-6DC5-4081-9788-C23D16725A0A}"/>
              </a:ext>
            </a:extLst>
          </p:cNvPr>
          <p:cNvSpPr/>
          <p:nvPr/>
        </p:nvSpPr>
        <p:spPr>
          <a:xfrm>
            <a:off x="8464731" y="1579418"/>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E0B3F86-4418-EC7E-C30E-B72AAFE67C02}"/>
              </a:ext>
            </a:extLst>
          </p:cNvPr>
          <p:cNvSpPr txBox="1"/>
          <p:nvPr/>
        </p:nvSpPr>
        <p:spPr>
          <a:xfrm>
            <a:off x="5647266" y="3450166"/>
            <a:ext cx="914400" cy="914400"/>
          </a:xfrm>
          <a:prstGeom prst="rect">
            <a:avLst/>
          </a:prstGeom>
          <a:noFill/>
        </p:spPr>
        <p:txBody>
          <a:bodyPr wrap="square" rtlCol="0">
            <a:spAutoFit/>
          </a:bodyPr>
          <a:lstStyle/>
          <a:p>
            <a:endParaRPr lang="en-US" dirty="0"/>
          </a:p>
        </p:txBody>
      </p:sp>
      <p:sp>
        <p:nvSpPr>
          <p:cNvPr id="14" name="Slide Number Placeholder 13">
            <a:extLst>
              <a:ext uri="{FF2B5EF4-FFF2-40B4-BE49-F238E27FC236}">
                <a16:creationId xmlns:a16="http://schemas.microsoft.com/office/drawing/2014/main" id="{D52F9D0A-FE33-7B1B-5893-C0AF2526DECA}"/>
              </a:ext>
            </a:extLst>
          </p:cNvPr>
          <p:cNvSpPr>
            <a:spLocks noGrp="1"/>
          </p:cNvSpPr>
          <p:nvPr>
            <p:ph type="sldNum" sz="quarter" idx="12"/>
          </p:nvPr>
        </p:nvSpPr>
        <p:spPr>
          <a:xfrm>
            <a:off x="10346267" y="5900208"/>
            <a:ext cx="1142245" cy="669925"/>
          </a:xfrm>
        </p:spPr>
        <p:txBody>
          <a:bodyPr/>
          <a:lstStyle/>
          <a:p>
            <a:r>
              <a:rPr lang="en-US" sz="8000" dirty="0">
                <a:solidFill>
                  <a:schemeClr val="tx1"/>
                </a:solidFill>
              </a:rPr>
              <a:t>1</a:t>
            </a:r>
          </a:p>
        </p:txBody>
      </p:sp>
      <p:pic>
        <p:nvPicPr>
          <p:cNvPr id="16" name="Graphic 15" descr="Lightbulb and gear with solid fill">
            <a:extLst>
              <a:ext uri="{FF2B5EF4-FFF2-40B4-BE49-F238E27FC236}">
                <a16:creationId xmlns:a16="http://schemas.microsoft.com/office/drawing/2014/main" id="{F39B2CE9-FFB0-5F5E-9848-E8958085D5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7064" y="1958718"/>
            <a:ext cx="1387667" cy="1387667"/>
          </a:xfrm>
          <a:prstGeom prst="rect">
            <a:avLst/>
          </a:prstGeom>
        </p:spPr>
      </p:pic>
    </p:spTree>
    <p:extLst>
      <p:ext uri="{BB962C8B-B14F-4D97-AF65-F5344CB8AC3E}">
        <p14:creationId xmlns:p14="http://schemas.microsoft.com/office/powerpoint/2010/main" val="383946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par>
                          <p:cTn id="11" fill="hold">
                            <p:stCondLst>
                              <p:cond delay="2000"/>
                            </p:stCondLst>
                            <p:childTnLst>
                              <p:par>
                                <p:cTn id="12" presetID="26"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par>
                          <p:cTn id="28" fill="hold">
                            <p:stCondLst>
                              <p:cond delay="4000"/>
                            </p:stCondLst>
                            <p:childTnLst>
                              <p:par>
                                <p:cTn id="29" presetID="1" presetClass="entr" presetSubtype="0" fill="hold" grpId="0" nodeType="afterEffect">
                                  <p:stCondLst>
                                    <p:cond delay="0"/>
                                  </p:stCondLst>
                                  <p:iterate type="lt">
                                    <p:tmAbs val="100"/>
                                  </p:iterate>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rrow.wav"/>
                                        </p:tgtEl>
                                      </p:cMediaNode>
                                    </p:audio>
                                  </p:subTnLst>
                                </p:cTn>
                              </p:par>
                            </p:childTnLst>
                          </p:cTn>
                        </p:par>
                        <p:par>
                          <p:cTn id="31" fill="hold">
                            <p:stCondLst>
                              <p:cond delay="7001"/>
                            </p:stCondLst>
                            <p:childTnLst>
                              <p:par>
                                <p:cTn id="32" presetID="42"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par>
                          <p:cTn id="37" fill="hold">
                            <p:stCondLst>
                              <p:cond delay="8001"/>
                            </p:stCondLst>
                            <p:childTnLst>
                              <p:par>
                                <p:cTn id="38" presetID="26"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80">
                                          <p:stCondLst>
                                            <p:cond delay="0"/>
                                          </p:stCondLst>
                                        </p:cTn>
                                        <p:tgtEl>
                                          <p:spTgt spid="9"/>
                                        </p:tgtEl>
                                      </p:cBhvr>
                                    </p:animEffect>
                                    <p:anim calcmode="lin" valueType="num">
                                      <p:cBhvr>
                                        <p:cTn id="4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6" dur="26">
                                          <p:stCondLst>
                                            <p:cond delay="650"/>
                                          </p:stCondLst>
                                        </p:cTn>
                                        <p:tgtEl>
                                          <p:spTgt spid="9"/>
                                        </p:tgtEl>
                                      </p:cBhvr>
                                      <p:to x="100000" y="60000"/>
                                    </p:animScale>
                                    <p:animScale>
                                      <p:cBhvr>
                                        <p:cTn id="47" dur="166" decel="50000">
                                          <p:stCondLst>
                                            <p:cond delay="676"/>
                                          </p:stCondLst>
                                        </p:cTn>
                                        <p:tgtEl>
                                          <p:spTgt spid="9"/>
                                        </p:tgtEl>
                                      </p:cBhvr>
                                      <p:to x="100000" y="100000"/>
                                    </p:animScale>
                                    <p:animScale>
                                      <p:cBhvr>
                                        <p:cTn id="48" dur="26">
                                          <p:stCondLst>
                                            <p:cond delay="1312"/>
                                          </p:stCondLst>
                                        </p:cTn>
                                        <p:tgtEl>
                                          <p:spTgt spid="9"/>
                                        </p:tgtEl>
                                      </p:cBhvr>
                                      <p:to x="100000" y="80000"/>
                                    </p:animScale>
                                    <p:animScale>
                                      <p:cBhvr>
                                        <p:cTn id="49" dur="166" decel="50000">
                                          <p:stCondLst>
                                            <p:cond delay="1338"/>
                                          </p:stCondLst>
                                        </p:cTn>
                                        <p:tgtEl>
                                          <p:spTgt spid="9"/>
                                        </p:tgtEl>
                                      </p:cBhvr>
                                      <p:to x="100000" y="100000"/>
                                    </p:animScale>
                                    <p:animScale>
                                      <p:cBhvr>
                                        <p:cTn id="50" dur="26">
                                          <p:stCondLst>
                                            <p:cond delay="1642"/>
                                          </p:stCondLst>
                                        </p:cTn>
                                        <p:tgtEl>
                                          <p:spTgt spid="9"/>
                                        </p:tgtEl>
                                      </p:cBhvr>
                                      <p:to x="100000" y="90000"/>
                                    </p:animScale>
                                    <p:animScale>
                                      <p:cBhvr>
                                        <p:cTn id="51" dur="166" decel="50000">
                                          <p:stCondLst>
                                            <p:cond delay="1668"/>
                                          </p:stCondLst>
                                        </p:cTn>
                                        <p:tgtEl>
                                          <p:spTgt spid="9"/>
                                        </p:tgtEl>
                                      </p:cBhvr>
                                      <p:to x="100000" y="100000"/>
                                    </p:animScale>
                                    <p:animScale>
                                      <p:cBhvr>
                                        <p:cTn id="52" dur="26">
                                          <p:stCondLst>
                                            <p:cond delay="1808"/>
                                          </p:stCondLst>
                                        </p:cTn>
                                        <p:tgtEl>
                                          <p:spTgt spid="9"/>
                                        </p:tgtEl>
                                      </p:cBhvr>
                                      <p:to x="100000" y="95000"/>
                                    </p:animScale>
                                    <p:animScale>
                                      <p:cBhvr>
                                        <p:cTn id="53"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a:extLst>
              <a:ext uri="{FF2B5EF4-FFF2-40B4-BE49-F238E27FC236}">
                <a16:creationId xmlns:a16="http://schemas.microsoft.com/office/drawing/2014/main" id="{292240BF-DAEF-9372-A38D-78F3509B05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6A4615F-34DF-5873-C0C5-667234FB13B9}"/>
              </a:ext>
            </a:extLst>
          </p:cNvPr>
          <p:cNvSpPr/>
          <p:nvPr/>
        </p:nvSpPr>
        <p:spPr>
          <a:xfrm>
            <a:off x="3501966" y="372869"/>
            <a:ext cx="5307677" cy="922713"/>
          </a:xfrm>
          <a:prstGeom prst="round2DiagRect">
            <a:avLst/>
          </a:prstGeom>
          <a:gradFill>
            <a:gsLst>
              <a:gs pos="0">
                <a:schemeClr val="tx1"/>
              </a:gs>
              <a:gs pos="100000">
                <a:schemeClr val="tx1">
                  <a:lumMod val="75000"/>
                </a:schemeClr>
              </a:gs>
            </a:gsLst>
            <a:lin ang="6120000" scaled="1"/>
          </a:gradFill>
          <a:effectLst>
            <a:glow rad="101600">
              <a:schemeClr val="accent3">
                <a:satMod val="175000"/>
                <a:alpha val="40000"/>
              </a:schemeClr>
            </a:glow>
            <a:outerShdw blurRad="76200" dist="12700" dir="2700000" sy="-23000" kx="-800400" algn="bl" rotWithShape="0">
              <a:prstClr val="black">
                <a:alpha val="2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ar-EG" sz="2400" b="1" dirty="0">
                <a:ln/>
                <a:solidFill>
                  <a:schemeClr val="accent3"/>
                </a:solidFill>
                <a:latin typeface="Calibri" panose="020F0502020204030204" pitchFamily="34" charset="0"/>
                <a:ea typeface="Calibri" panose="020F0502020204030204" pitchFamily="34" charset="0"/>
                <a:cs typeface="Arial" panose="020B0604020202020204" pitchFamily="34" charset="0"/>
              </a:rPr>
              <a:t>ما هى </a:t>
            </a:r>
            <a:r>
              <a:rPr lang="ar-EG" sz="2400" b="1" dirty="0">
                <a:ln/>
                <a:solidFill>
                  <a:srgbClr val="FF0000"/>
                </a:solidFill>
                <a:latin typeface="Calibri" panose="020F0502020204030204" pitchFamily="34" charset="0"/>
                <a:ea typeface="Calibri" panose="020F0502020204030204" pitchFamily="34" charset="0"/>
                <a:cs typeface="Arial" panose="020B0604020202020204" pitchFamily="34" charset="0"/>
              </a:rPr>
              <a:t>حالات السوق </a:t>
            </a:r>
            <a:r>
              <a:rPr lang="ar-EG" sz="2400" b="1" dirty="0">
                <a:ln/>
                <a:solidFill>
                  <a:schemeClr val="accent3"/>
                </a:solidFill>
                <a:latin typeface="Calibri" panose="020F0502020204030204" pitchFamily="34" charset="0"/>
                <a:ea typeface="Calibri" panose="020F0502020204030204" pitchFamily="34" charset="0"/>
                <a:cs typeface="Arial" panose="020B0604020202020204" pitchFamily="34" charset="0"/>
              </a:rPr>
              <a:t>من جهة </a:t>
            </a:r>
            <a:r>
              <a:rPr lang="ar-EG" sz="2400" b="1" dirty="0">
                <a:ln/>
                <a:solidFill>
                  <a:srgbClr val="FF0000"/>
                </a:solidFill>
                <a:latin typeface="Calibri" panose="020F0502020204030204" pitchFamily="34" charset="0"/>
                <a:ea typeface="Calibri" panose="020F0502020204030204" pitchFamily="34" charset="0"/>
                <a:cs typeface="Arial" panose="020B0604020202020204" pitchFamily="34" charset="0"/>
              </a:rPr>
              <a:t>المزاج</a:t>
            </a:r>
            <a:r>
              <a:rPr lang="ar-EG" sz="2400" b="1" dirty="0">
                <a:ln/>
                <a:solidFill>
                  <a:schemeClr val="accent3"/>
                </a:solidFill>
                <a:latin typeface="Calibri" panose="020F0502020204030204" pitchFamily="34" charset="0"/>
                <a:ea typeface="Calibri" panose="020F0502020204030204" pitchFamily="34" charset="0"/>
                <a:cs typeface="Arial" panose="020B0604020202020204" pitchFamily="34" charset="0"/>
              </a:rPr>
              <a:t> العام؟</a:t>
            </a:r>
            <a:endParaRPr lang="en-US" sz="2400" b="1" dirty="0">
              <a:ln/>
              <a:solidFill>
                <a:srgbClr val="FF0000"/>
              </a:solidFill>
            </a:endParaRPr>
          </a:p>
        </p:txBody>
      </p:sp>
      <p:sp>
        <p:nvSpPr>
          <p:cNvPr id="6" name="Explosion: 8 Points 5">
            <a:extLst>
              <a:ext uri="{FF2B5EF4-FFF2-40B4-BE49-F238E27FC236}">
                <a16:creationId xmlns:a16="http://schemas.microsoft.com/office/drawing/2014/main" id="{B40A36E8-6D24-6829-722E-1BCB31F2E8ED}"/>
              </a:ext>
            </a:extLst>
          </p:cNvPr>
          <p:cNvSpPr/>
          <p:nvPr/>
        </p:nvSpPr>
        <p:spPr>
          <a:xfrm>
            <a:off x="8548386" y="168134"/>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7EBA1DD9-49E4-AA1A-29C3-9ECE509AF412}"/>
              </a:ext>
            </a:extLst>
          </p:cNvPr>
          <p:cNvSpPr>
            <a:spLocks noGrp="1"/>
          </p:cNvSpPr>
          <p:nvPr>
            <p:ph type="sldNum" sz="quarter" idx="12"/>
          </p:nvPr>
        </p:nvSpPr>
        <p:spPr>
          <a:xfrm>
            <a:off x="10363200" y="5578475"/>
            <a:ext cx="1142245" cy="969521"/>
          </a:xfrm>
        </p:spPr>
        <p:txBody>
          <a:bodyPr vert="horz" lIns="91440" tIns="45720" rIns="91440" bIns="45720" rtlCol="0" anchor="b"/>
          <a:lstStyle/>
          <a:p>
            <a:r>
              <a:rPr lang="en-US" sz="8000" dirty="0">
                <a:solidFill>
                  <a:schemeClr val="tx1"/>
                </a:solidFill>
              </a:rPr>
              <a:t>2</a:t>
            </a:r>
          </a:p>
        </p:txBody>
      </p:sp>
      <p:graphicFrame>
        <p:nvGraphicFramePr>
          <p:cNvPr id="4" name="Diagram 3">
            <a:extLst>
              <a:ext uri="{FF2B5EF4-FFF2-40B4-BE49-F238E27FC236}">
                <a16:creationId xmlns:a16="http://schemas.microsoft.com/office/drawing/2014/main" id="{91863403-1D97-7B06-216B-CF5A8D130547}"/>
              </a:ext>
            </a:extLst>
          </p:cNvPr>
          <p:cNvGraphicFramePr/>
          <p:nvPr>
            <p:extLst>
              <p:ext uri="{D42A27DB-BD31-4B8C-83A1-F6EECF244321}">
                <p14:modId xmlns:p14="http://schemas.microsoft.com/office/powerpoint/2010/main" val="3933487486"/>
              </p:ext>
            </p:extLst>
          </p:nvPr>
        </p:nvGraphicFramePr>
        <p:xfrm>
          <a:off x="233679" y="1521421"/>
          <a:ext cx="11609253" cy="3578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Businessman cheering two hands">
            <a:extLst>
              <a:ext uri="{FF2B5EF4-FFF2-40B4-BE49-F238E27FC236}">
                <a16:creationId xmlns:a16="http://schemas.microsoft.com/office/drawing/2014/main" id="{E4E6CBEE-E91C-69AD-3C8D-30AF99F7CD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5204" y="613058"/>
            <a:ext cx="1515992" cy="3060408"/>
          </a:xfrm>
          <a:prstGeom prst="rect">
            <a:avLst/>
          </a:prstGeom>
        </p:spPr>
      </p:pic>
      <p:pic>
        <p:nvPicPr>
          <p:cNvPr id="10" name="Picture 9" descr="Businessman hand on forehead">
            <a:extLst>
              <a:ext uri="{FF2B5EF4-FFF2-40B4-BE49-F238E27FC236}">
                <a16:creationId xmlns:a16="http://schemas.microsoft.com/office/drawing/2014/main" id="{994477BE-1F21-6161-3DC7-3BCB88E4A5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060" y="304923"/>
            <a:ext cx="1323690" cy="3060408"/>
          </a:xfrm>
          <a:prstGeom prst="rect">
            <a:avLst/>
          </a:prstGeom>
        </p:spPr>
      </p:pic>
      <p:pic>
        <p:nvPicPr>
          <p:cNvPr id="12" name="Picture 11" descr="Businessman fist on chin">
            <a:extLst>
              <a:ext uri="{FF2B5EF4-FFF2-40B4-BE49-F238E27FC236}">
                <a16:creationId xmlns:a16="http://schemas.microsoft.com/office/drawing/2014/main" id="{3F6ABAB4-9EE5-0026-0F65-F61235F861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08520" y="2563323"/>
            <a:ext cx="1239519" cy="3247725"/>
          </a:xfrm>
          <a:prstGeom prst="rect">
            <a:avLst/>
          </a:prstGeom>
        </p:spPr>
      </p:pic>
    </p:spTree>
    <p:extLst>
      <p:ext uri="{BB962C8B-B14F-4D97-AF65-F5344CB8AC3E}">
        <p14:creationId xmlns:p14="http://schemas.microsoft.com/office/powerpoint/2010/main" val="321917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15000"/>
                                        <p:tgtEl>
                                          <p:spTgt spid="4"/>
                                        </p:tgtEl>
                                      </p:cBhvr>
                                    </p:animEffect>
                                  </p:childTnLst>
                                </p:cTn>
                              </p:par>
                            </p:childTnLst>
                          </p:cTn>
                        </p:par>
                        <p:par>
                          <p:cTn id="21" fill="hold">
                            <p:stCondLst>
                              <p:cond delay="1500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2900"/>
                                  </p:stCondLst>
                                  <p:childTnLst>
                                    <p:set>
                                      <p:cBhvr>
                                        <p:cTn id="35" dur="1" fill="hold">
                                          <p:stCondLst>
                                            <p:cond delay="0"/>
                                          </p:stCondLst>
                                        </p:cTn>
                                        <p:tgtEl>
                                          <p:spTgt spid="10"/>
                                        </p:tgtEl>
                                        <p:attrNameLst>
                                          <p:attrName>style.visibility</p:attrName>
                                        </p:attrNameLst>
                                      </p:cBhvr>
                                      <p:to>
                                        <p:strVal val="visible"/>
                                      </p:to>
                                    </p:set>
                                    <p:animEffect transition="in" filter="wheel(1)">
                                      <p:cBhvr>
                                        <p:cTn id="3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a:extLst>
              <a:ext uri="{FF2B5EF4-FFF2-40B4-BE49-F238E27FC236}">
                <a16:creationId xmlns:a16="http://schemas.microsoft.com/office/drawing/2014/main" id="{292240BF-DAEF-9372-A38D-78F3509B05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6A4615F-34DF-5873-C0C5-667234FB13B9}"/>
              </a:ext>
            </a:extLst>
          </p:cNvPr>
          <p:cNvSpPr/>
          <p:nvPr/>
        </p:nvSpPr>
        <p:spPr>
          <a:xfrm>
            <a:off x="3492961" y="251976"/>
            <a:ext cx="5307677" cy="922713"/>
          </a:xfrm>
          <a:prstGeom prst="round2DiagRect">
            <a:avLst/>
          </a:prstGeom>
          <a:gradFill>
            <a:gsLst>
              <a:gs pos="0">
                <a:schemeClr val="tx1"/>
              </a:gs>
              <a:gs pos="100000">
                <a:schemeClr val="tx1">
                  <a:lumMod val="75000"/>
                </a:schemeClr>
              </a:gs>
            </a:gsLst>
            <a:lin ang="6120000" scaled="1"/>
          </a:gradFill>
          <a:effectLst>
            <a:glow rad="101600">
              <a:schemeClr val="accent3">
                <a:satMod val="175000"/>
                <a:alpha val="40000"/>
              </a:schemeClr>
            </a:glow>
            <a:outerShdw blurRad="76200" dist="12700" dir="2700000" sy="-23000" kx="-800400" algn="bl" rotWithShape="0">
              <a:prstClr val="black">
                <a:alpha val="2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lvl="0" algn="ctr"/>
            <a:r>
              <a:rPr lang="ar-EG" sz="3200" dirty="0">
                <a:solidFill>
                  <a:schemeClr val="accent3">
                    <a:lumMod val="75000"/>
                  </a:schemeClr>
                </a:solidFill>
              </a:rPr>
              <a:t>التفائل</a:t>
            </a:r>
            <a:r>
              <a:rPr lang="ar-EG" sz="3200" dirty="0"/>
              <a:t>=</a:t>
            </a:r>
            <a:r>
              <a:rPr lang="ar-EG" sz="3200" dirty="0">
                <a:solidFill>
                  <a:srgbClr val="00B0F0"/>
                </a:solidFill>
              </a:rPr>
              <a:t>شهية مخاطرة</a:t>
            </a:r>
          </a:p>
          <a:p>
            <a:pPr lvl="0" algn="ctr"/>
            <a:r>
              <a:rPr lang="en-US" sz="3200" b="1" dirty="0">
                <a:solidFill>
                  <a:schemeClr val="accent3">
                    <a:lumMod val="50000"/>
                  </a:schemeClr>
                </a:solidFill>
              </a:rPr>
              <a:t>Risk ON</a:t>
            </a:r>
          </a:p>
        </p:txBody>
      </p:sp>
      <p:sp>
        <p:nvSpPr>
          <p:cNvPr id="6" name="Explosion: 8 Points 5">
            <a:extLst>
              <a:ext uri="{FF2B5EF4-FFF2-40B4-BE49-F238E27FC236}">
                <a16:creationId xmlns:a16="http://schemas.microsoft.com/office/drawing/2014/main" id="{B40A36E8-6D24-6829-722E-1BCB31F2E8ED}"/>
              </a:ext>
            </a:extLst>
          </p:cNvPr>
          <p:cNvSpPr/>
          <p:nvPr/>
        </p:nvSpPr>
        <p:spPr>
          <a:xfrm>
            <a:off x="8539380" y="90955"/>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8DA18075-7E03-B436-246A-7A22E35D3F50}"/>
              </a:ext>
            </a:extLst>
          </p:cNvPr>
          <p:cNvSpPr>
            <a:spLocks noGrp="1"/>
          </p:cNvSpPr>
          <p:nvPr>
            <p:ph type="sldNum" sz="quarter" idx="12"/>
          </p:nvPr>
        </p:nvSpPr>
        <p:spPr>
          <a:xfrm>
            <a:off x="10363200" y="5899630"/>
            <a:ext cx="1142245" cy="669925"/>
          </a:xfrm>
        </p:spPr>
        <p:txBody>
          <a:bodyPr/>
          <a:lstStyle/>
          <a:p>
            <a:r>
              <a:rPr lang="en-US" sz="8000" dirty="0">
                <a:solidFill>
                  <a:schemeClr val="tx1"/>
                </a:solidFill>
              </a:rPr>
              <a:t>3</a:t>
            </a:r>
          </a:p>
        </p:txBody>
      </p:sp>
      <p:graphicFrame>
        <p:nvGraphicFramePr>
          <p:cNvPr id="10" name="Diagram 9">
            <a:extLst>
              <a:ext uri="{FF2B5EF4-FFF2-40B4-BE49-F238E27FC236}">
                <a16:creationId xmlns:a16="http://schemas.microsoft.com/office/drawing/2014/main" id="{FFDCF03E-D1E9-D6D8-FB1A-63168B568DD1}"/>
              </a:ext>
            </a:extLst>
          </p:cNvPr>
          <p:cNvGraphicFramePr/>
          <p:nvPr>
            <p:extLst>
              <p:ext uri="{D42A27DB-BD31-4B8C-83A1-F6EECF244321}">
                <p14:modId xmlns:p14="http://schemas.microsoft.com/office/powerpoint/2010/main" val="3566266460"/>
              </p:ext>
            </p:extLst>
          </p:nvPr>
        </p:nvGraphicFramePr>
        <p:xfrm>
          <a:off x="2727960" y="1293903"/>
          <a:ext cx="7594600" cy="4314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11" descr="Bar graph with upward trend with solid fill">
            <a:extLst>
              <a:ext uri="{FF2B5EF4-FFF2-40B4-BE49-F238E27FC236}">
                <a16:creationId xmlns:a16="http://schemas.microsoft.com/office/drawing/2014/main" id="{75814736-3194-AD2C-3241-0184997572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6080" y="1254760"/>
            <a:ext cx="2032000" cy="2032000"/>
          </a:xfrm>
          <a:prstGeom prst="rect">
            <a:avLst/>
          </a:prstGeom>
        </p:spPr>
      </p:pic>
    </p:spTree>
    <p:extLst>
      <p:ext uri="{BB962C8B-B14F-4D97-AF65-F5344CB8AC3E}">
        <p14:creationId xmlns:p14="http://schemas.microsoft.com/office/powerpoint/2010/main" val="284552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4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par>
                          <p:cTn id="14" fill="hold">
                            <p:stCondLst>
                              <p:cond delay="4000"/>
                            </p:stCondLst>
                            <p:childTnLst>
                              <p:par>
                                <p:cTn id="15" presetID="22" presetClass="entr" presetSubtype="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15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Graphic spid="10"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a:extLst>
              <a:ext uri="{FF2B5EF4-FFF2-40B4-BE49-F238E27FC236}">
                <a16:creationId xmlns:a16="http://schemas.microsoft.com/office/drawing/2014/main" id="{292240BF-DAEF-9372-A38D-78F3509B05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6A4615F-34DF-5873-C0C5-667234FB13B9}"/>
              </a:ext>
            </a:extLst>
          </p:cNvPr>
          <p:cNvSpPr/>
          <p:nvPr/>
        </p:nvSpPr>
        <p:spPr>
          <a:xfrm>
            <a:off x="3492961" y="251976"/>
            <a:ext cx="5307677" cy="922713"/>
          </a:xfrm>
          <a:prstGeom prst="round2DiagRect">
            <a:avLst/>
          </a:prstGeom>
          <a:gradFill>
            <a:gsLst>
              <a:gs pos="0">
                <a:schemeClr val="tx1"/>
              </a:gs>
              <a:gs pos="100000">
                <a:schemeClr val="tx1">
                  <a:lumMod val="75000"/>
                </a:schemeClr>
              </a:gs>
            </a:gsLst>
            <a:lin ang="6120000" scaled="1"/>
          </a:gradFill>
          <a:effectLst>
            <a:glow rad="101600">
              <a:schemeClr val="accent3">
                <a:satMod val="175000"/>
                <a:alpha val="40000"/>
              </a:schemeClr>
            </a:glow>
            <a:outerShdw blurRad="76200" dist="12700" dir="2700000" sy="-23000" kx="-800400" algn="bl" rotWithShape="0">
              <a:prstClr val="black">
                <a:alpha val="2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lvl="0" algn="ctr"/>
            <a:r>
              <a:rPr lang="ar-EG" sz="2000" dirty="0">
                <a:solidFill>
                  <a:schemeClr val="accent6">
                    <a:lumMod val="60000"/>
                    <a:lumOff val="40000"/>
                  </a:schemeClr>
                </a:solidFill>
              </a:rPr>
              <a:t>التشاؤم</a:t>
            </a:r>
            <a:r>
              <a:rPr lang="ar-EG" sz="2000" dirty="0"/>
              <a:t>=توجه لملاذ أمن</a:t>
            </a:r>
            <a:endParaRPr lang="en-US" sz="2000" dirty="0"/>
          </a:p>
          <a:p>
            <a:pPr lvl="0" algn="ctr"/>
            <a:r>
              <a:rPr lang="en-US" sz="2000" b="1" u="sng" dirty="0">
                <a:solidFill>
                  <a:srgbClr val="FF0000"/>
                </a:solidFill>
              </a:rPr>
              <a:t>Risk - Off</a:t>
            </a:r>
          </a:p>
        </p:txBody>
      </p:sp>
      <p:sp>
        <p:nvSpPr>
          <p:cNvPr id="6" name="Explosion: 8 Points 5">
            <a:extLst>
              <a:ext uri="{FF2B5EF4-FFF2-40B4-BE49-F238E27FC236}">
                <a16:creationId xmlns:a16="http://schemas.microsoft.com/office/drawing/2014/main" id="{B40A36E8-6D24-6829-722E-1BCB31F2E8ED}"/>
              </a:ext>
            </a:extLst>
          </p:cNvPr>
          <p:cNvSpPr/>
          <p:nvPr/>
        </p:nvSpPr>
        <p:spPr>
          <a:xfrm>
            <a:off x="8539380" y="90955"/>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8DA18075-7E03-B436-246A-7A22E35D3F50}"/>
              </a:ext>
            </a:extLst>
          </p:cNvPr>
          <p:cNvSpPr>
            <a:spLocks noGrp="1"/>
          </p:cNvSpPr>
          <p:nvPr>
            <p:ph type="sldNum" sz="quarter" idx="12"/>
          </p:nvPr>
        </p:nvSpPr>
        <p:spPr>
          <a:xfrm>
            <a:off x="10363200" y="5899630"/>
            <a:ext cx="1142245" cy="669925"/>
          </a:xfrm>
        </p:spPr>
        <p:txBody>
          <a:bodyPr/>
          <a:lstStyle/>
          <a:p>
            <a:r>
              <a:rPr lang="ar-EG" sz="8000" dirty="0">
                <a:solidFill>
                  <a:schemeClr val="tx1"/>
                </a:solidFill>
              </a:rPr>
              <a:t>4</a:t>
            </a:r>
            <a:endParaRPr lang="en-US" sz="8000" dirty="0">
              <a:solidFill>
                <a:schemeClr val="tx1"/>
              </a:solidFill>
            </a:endParaRPr>
          </a:p>
        </p:txBody>
      </p:sp>
      <p:graphicFrame>
        <p:nvGraphicFramePr>
          <p:cNvPr id="10" name="Diagram 9">
            <a:extLst>
              <a:ext uri="{FF2B5EF4-FFF2-40B4-BE49-F238E27FC236}">
                <a16:creationId xmlns:a16="http://schemas.microsoft.com/office/drawing/2014/main" id="{FFDCF03E-D1E9-D6D8-FB1A-63168B568DD1}"/>
              </a:ext>
            </a:extLst>
          </p:cNvPr>
          <p:cNvGraphicFramePr/>
          <p:nvPr>
            <p:extLst>
              <p:ext uri="{D42A27DB-BD31-4B8C-83A1-F6EECF244321}">
                <p14:modId xmlns:p14="http://schemas.microsoft.com/office/powerpoint/2010/main" val="3539341765"/>
              </p:ext>
            </p:extLst>
          </p:nvPr>
        </p:nvGraphicFramePr>
        <p:xfrm>
          <a:off x="2727960" y="1293903"/>
          <a:ext cx="7594600" cy="5275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11" descr="Downward trend graph with solid fill">
            <a:extLst>
              <a:ext uri="{FF2B5EF4-FFF2-40B4-BE49-F238E27FC236}">
                <a16:creationId xmlns:a16="http://schemas.microsoft.com/office/drawing/2014/main" id="{75814736-3194-AD2C-3241-0184997572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11480" y="3403600"/>
            <a:ext cx="2032000" cy="2032000"/>
          </a:xfrm>
          <a:prstGeom prst="rect">
            <a:avLst/>
          </a:prstGeom>
        </p:spPr>
      </p:pic>
      <p:pic>
        <p:nvPicPr>
          <p:cNvPr id="4" name="Graphic 3" descr="Crying face outline with solid fill">
            <a:extLst>
              <a:ext uri="{FF2B5EF4-FFF2-40B4-BE49-F238E27FC236}">
                <a16:creationId xmlns:a16="http://schemas.microsoft.com/office/drawing/2014/main" id="{910D20BC-F60A-1A52-4EEF-3B0FDF5BA0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4828" y="1645919"/>
            <a:ext cx="1535611" cy="1535611"/>
          </a:xfrm>
          <a:prstGeom prst="rect">
            <a:avLst/>
          </a:prstGeom>
        </p:spPr>
      </p:pic>
    </p:spTree>
    <p:extLst>
      <p:ext uri="{BB962C8B-B14F-4D97-AF65-F5344CB8AC3E}">
        <p14:creationId xmlns:p14="http://schemas.microsoft.com/office/powerpoint/2010/main" val="268905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4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par>
                          <p:cTn id="14" fill="hold">
                            <p:stCondLst>
                              <p:cond delay="4000"/>
                            </p:stCondLst>
                            <p:childTnLst>
                              <p:par>
                                <p:cTn id="15" presetID="22" presetClass="entr" presetSubtype="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15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Graphic spid="10"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a:extLst>
              <a:ext uri="{FF2B5EF4-FFF2-40B4-BE49-F238E27FC236}">
                <a16:creationId xmlns:a16="http://schemas.microsoft.com/office/drawing/2014/main" id="{292240BF-DAEF-9372-A38D-78F3509B05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6A4615F-34DF-5873-C0C5-667234FB13B9}"/>
              </a:ext>
            </a:extLst>
          </p:cNvPr>
          <p:cNvSpPr/>
          <p:nvPr/>
        </p:nvSpPr>
        <p:spPr>
          <a:xfrm>
            <a:off x="3492961" y="251976"/>
            <a:ext cx="5307677" cy="922713"/>
          </a:xfrm>
          <a:prstGeom prst="round2DiagRect">
            <a:avLst/>
          </a:prstGeom>
          <a:gradFill>
            <a:gsLst>
              <a:gs pos="0">
                <a:schemeClr val="tx1"/>
              </a:gs>
              <a:gs pos="100000">
                <a:schemeClr val="tx1">
                  <a:lumMod val="75000"/>
                </a:schemeClr>
              </a:gs>
            </a:gsLst>
            <a:lin ang="6120000" scaled="1"/>
          </a:gradFill>
          <a:effectLst>
            <a:glow rad="101600">
              <a:schemeClr val="accent3">
                <a:satMod val="175000"/>
                <a:alpha val="40000"/>
              </a:schemeClr>
            </a:glow>
            <a:outerShdw blurRad="76200" dist="12700" dir="2700000" sy="-23000" kx="-800400" algn="bl" rotWithShape="0">
              <a:prstClr val="black">
                <a:alpha val="2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rtl="1"/>
            <a:r>
              <a:rPr lang="ar-EG" sz="2400" dirty="0"/>
              <a:t>ما هى </a:t>
            </a:r>
            <a:r>
              <a:rPr lang="ar-EG" sz="2400" dirty="0">
                <a:solidFill>
                  <a:srgbClr val="FF0000"/>
                </a:solidFill>
              </a:rPr>
              <a:t>حالة</a:t>
            </a:r>
            <a:r>
              <a:rPr lang="ar-EG" sz="2400" dirty="0"/>
              <a:t> </a:t>
            </a:r>
            <a:r>
              <a:rPr lang="ar-EG" sz="2400" b="1" dirty="0">
                <a:solidFill>
                  <a:srgbClr val="FFC000"/>
                </a:solidFill>
              </a:rPr>
              <a:t>التردد</a:t>
            </a:r>
            <a:r>
              <a:rPr lang="ar-EG" sz="2400" dirty="0"/>
              <a:t>؟</a:t>
            </a:r>
            <a:endParaRPr lang="en-US" sz="2400" dirty="0"/>
          </a:p>
        </p:txBody>
      </p:sp>
      <p:sp>
        <p:nvSpPr>
          <p:cNvPr id="6" name="Explosion: 8 Points 5">
            <a:extLst>
              <a:ext uri="{FF2B5EF4-FFF2-40B4-BE49-F238E27FC236}">
                <a16:creationId xmlns:a16="http://schemas.microsoft.com/office/drawing/2014/main" id="{B40A36E8-6D24-6829-722E-1BCB31F2E8ED}"/>
              </a:ext>
            </a:extLst>
          </p:cNvPr>
          <p:cNvSpPr/>
          <p:nvPr/>
        </p:nvSpPr>
        <p:spPr>
          <a:xfrm>
            <a:off x="8539380" y="90955"/>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8DA18075-7E03-B436-246A-7A22E35D3F50}"/>
              </a:ext>
            </a:extLst>
          </p:cNvPr>
          <p:cNvSpPr>
            <a:spLocks noGrp="1"/>
          </p:cNvSpPr>
          <p:nvPr>
            <p:ph type="sldNum" sz="quarter" idx="12"/>
          </p:nvPr>
        </p:nvSpPr>
        <p:spPr>
          <a:xfrm>
            <a:off x="10363200" y="5899630"/>
            <a:ext cx="1142245" cy="669925"/>
          </a:xfrm>
        </p:spPr>
        <p:txBody>
          <a:bodyPr/>
          <a:lstStyle/>
          <a:p>
            <a:r>
              <a:rPr lang="ar-EG" sz="8000" dirty="0">
                <a:solidFill>
                  <a:schemeClr val="tx1"/>
                </a:solidFill>
              </a:rPr>
              <a:t>5</a:t>
            </a:r>
            <a:endParaRPr lang="en-US" sz="8000" dirty="0">
              <a:solidFill>
                <a:schemeClr val="tx1"/>
              </a:solidFill>
            </a:endParaRPr>
          </a:p>
        </p:txBody>
      </p:sp>
      <p:sp>
        <p:nvSpPr>
          <p:cNvPr id="9" name="Rectangle: Diagonal Corners Rounded 8">
            <a:extLst>
              <a:ext uri="{FF2B5EF4-FFF2-40B4-BE49-F238E27FC236}">
                <a16:creationId xmlns:a16="http://schemas.microsoft.com/office/drawing/2014/main" id="{E090905C-A8F8-9020-477E-2CA71FE514A3}"/>
              </a:ext>
            </a:extLst>
          </p:cNvPr>
          <p:cNvSpPr/>
          <p:nvPr/>
        </p:nvSpPr>
        <p:spPr>
          <a:xfrm>
            <a:off x="1554479" y="1520128"/>
            <a:ext cx="10200642" cy="2579431"/>
          </a:xfrm>
          <a:custGeom>
            <a:avLst/>
            <a:gdLst>
              <a:gd name="connsiteX0" fmla="*/ 429914 w 10200642"/>
              <a:gd name="connsiteY0" fmla="*/ 0 h 2579431"/>
              <a:gd name="connsiteX1" fmla="*/ 809248 w 10200642"/>
              <a:gd name="connsiteY1" fmla="*/ 0 h 2579431"/>
              <a:gd name="connsiteX2" fmla="*/ 1286290 w 10200642"/>
              <a:gd name="connsiteY2" fmla="*/ 0 h 2579431"/>
              <a:gd name="connsiteX3" fmla="*/ 1665624 w 10200642"/>
              <a:gd name="connsiteY3" fmla="*/ 0 h 2579431"/>
              <a:gd name="connsiteX4" fmla="*/ 2435787 w 10200642"/>
              <a:gd name="connsiteY4" fmla="*/ 0 h 2579431"/>
              <a:gd name="connsiteX5" fmla="*/ 3010536 w 10200642"/>
              <a:gd name="connsiteY5" fmla="*/ 0 h 2579431"/>
              <a:gd name="connsiteX6" fmla="*/ 3585284 w 10200642"/>
              <a:gd name="connsiteY6" fmla="*/ 0 h 2579431"/>
              <a:gd name="connsiteX7" fmla="*/ 4062326 w 10200642"/>
              <a:gd name="connsiteY7" fmla="*/ 0 h 2579431"/>
              <a:gd name="connsiteX8" fmla="*/ 4637075 w 10200642"/>
              <a:gd name="connsiteY8" fmla="*/ 0 h 2579431"/>
              <a:gd name="connsiteX9" fmla="*/ 5211823 w 10200642"/>
              <a:gd name="connsiteY9" fmla="*/ 0 h 2579431"/>
              <a:gd name="connsiteX10" fmla="*/ 5688865 w 10200642"/>
              <a:gd name="connsiteY10" fmla="*/ 0 h 2579431"/>
              <a:gd name="connsiteX11" fmla="*/ 6068199 w 10200642"/>
              <a:gd name="connsiteY11" fmla="*/ 0 h 2579431"/>
              <a:gd name="connsiteX12" fmla="*/ 6838362 w 10200642"/>
              <a:gd name="connsiteY12" fmla="*/ 0 h 2579431"/>
              <a:gd name="connsiteX13" fmla="*/ 7608525 w 10200642"/>
              <a:gd name="connsiteY13" fmla="*/ 0 h 2579431"/>
              <a:gd name="connsiteX14" fmla="*/ 8378689 w 10200642"/>
              <a:gd name="connsiteY14" fmla="*/ 0 h 2579431"/>
              <a:gd name="connsiteX15" fmla="*/ 8758023 w 10200642"/>
              <a:gd name="connsiteY15" fmla="*/ 0 h 2579431"/>
              <a:gd name="connsiteX16" fmla="*/ 9137357 w 10200642"/>
              <a:gd name="connsiteY16" fmla="*/ 0 h 2579431"/>
              <a:gd name="connsiteX17" fmla="*/ 10200642 w 10200642"/>
              <a:gd name="connsiteY17" fmla="*/ 0 h 2579431"/>
              <a:gd name="connsiteX18" fmla="*/ 10200642 w 10200642"/>
              <a:gd name="connsiteY18" fmla="*/ 0 h 2579431"/>
              <a:gd name="connsiteX19" fmla="*/ 10200642 w 10200642"/>
              <a:gd name="connsiteY19" fmla="*/ 537379 h 2579431"/>
              <a:gd name="connsiteX20" fmla="*/ 10200642 w 10200642"/>
              <a:gd name="connsiteY20" fmla="*/ 1096254 h 2579431"/>
              <a:gd name="connsiteX21" fmla="*/ 10200642 w 10200642"/>
              <a:gd name="connsiteY21" fmla="*/ 1590643 h 2579431"/>
              <a:gd name="connsiteX22" fmla="*/ 10200642 w 10200642"/>
              <a:gd name="connsiteY22" fmla="*/ 2149517 h 2579431"/>
              <a:gd name="connsiteX23" fmla="*/ 9770728 w 10200642"/>
              <a:gd name="connsiteY23" fmla="*/ 2579431 h 2579431"/>
              <a:gd name="connsiteX24" fmla="*/ 9391394 w 10200642"/>
              <a:gd name="connsiteY24" fmla="*/ 2579431 h 2579431"/>
              <a:gd name="connsiteX25" fmla="*/ 9109767 w 10200642"/>
              <a:gd name="connsiteY25" fmla="*/ 2579431 h 2579431"/>
              <a:gd name="connsiteX26" fmla="*/ 8535018 w 10200642"/>
              <a:gd name="connsiteY26" fmla="*/ 2579431 h 2579431"/>
              <a:gd name="connsiteX27" fmla="*/ 7862562 w 10200642"/>
              <a:gd name="connsiteY27" fmla="*/ 2579431 h 2579431"/>
              <a:gd name="connsiteX28" fmla="*/ 7483228 w 10200642"/>
              <a:gd name="connsiteY28" fmla="*/ 2579431 h 2579431"/>
              <a:gd name="connsiteX29" fmla="*/ 7103894 w 10200642"/>
              <a:gd name="connsiteY29" fmla="*/ 2579431 h 2579431"/>
              <a:gd name="connsiteX30" fmla="*/ 6724560 w 10200642"/>
              <a:gd name="connsiteY30" fmla="*/ 2579431 h 2579431"/>
              <a:gd name="connsiteX31" fmla="*/ 6247518 w 10200642"/>
              <a:gd name="connsiteY31" fmla="*/ 2579431 h 2579431"/>
              <a:gd name="connsiteX32" fmla="*/ 5965892 w 10200642"/>
              <a:gd name="connsiteY32" fmla="*/ 2579431 h 2579431"/>
              <a:gd name="connsiteX33" fmla="*/ 5293436 w 10200642"/>
              <a:gd name="connsiteY33" fmla="*/ 2579431 h 2579431"/>
              <a:gd name="connsiteX34" fmla="*/ 5011809 w 10200642"/>
              <a:gd name="connsiteY34" fmla="*/ 2579431 h 2579431"/>
              <a:gd name="connsiteX35" fmla="*/ 4534767 w 10200642"/>
              <a:gd name="connsiteY35" fmla="*/ 2579431 h 2579431"/>
              <a:gd name="connsiteX36" fmla="*/ 4253140 w 10200642"/>
              <a:gd name="connsiteY36" fmla="*/ 2579431 h 2579431"/>
              <a:gd name="connsiteX37" fmla="*/ 3482977 w 10200642"/>
              <a:gd name="connsiteY37" fmla="*/ 2579431 h 2579431"/>
              <a:gd name="connsiteX38" fmla="*/ 2712814 w 10200642"/>
              <a:gd name="connsiteY38" fmla="*/ 2579431 h 2579431"/>
              <a:gd name="connsiteX39" fmla="*/ 2431187 w 10200642"/>
              <a:gd name="connsiteY39" fmla="*/ 2579431 h 2579431"/>
              <a:gd name="connsiteX40" fmla="*/ 1856438 w 10200642"/>
              <a:gd name="connsiteY40" fmla="*/ 2579431 h 2579431"/>
              <a:gd name="connsiteX41" fmla="*/ 1574811 w 10200642"/>
              <a:gd name="connsiteY41" fmla="*/ 2579431 h 2579431"/>
              <a:gd name="connsiteX42" fmla="*/ 1000063 w 10200642"/>
              <a:gd name="connsiteY42" fmla="*/ 2579431 h 2579431"/>
              <a:gd name="connsiteX43" fmla="*/ 718436 w 10200642"/>
              <a:gd name="connsiteY43" fmla="*/ 2579431 h 2579431"/>
              <a:gd name="connsiteX44" fmla="*/ 0 w 10200642"/>
              <a:gd name="connsiteY44" fmla="*/ 2579431 h 2579431"/>
              <a:gd name="connsiteX45" fmla="*/ 0 w 10200642"/>
              <a:gd name="connsiteY45" fmla="*/ 2579431 h 2579431"/>
              <a:gd name="connsiteX46" fmla="*/ 0 w 10200642"/>
              <a:gd name="connsiteY46" fmla="*/ 1999061 h 2579431"/>
              <a:gd name="connsiteX47" fmla="*/ 0 w 10200642"/>
              <a:gd name="connsiteY47" fmla="*/ 1483177 h 2579431"/>
              <a:gd name="connsiteX48" fmla="*/ 0 w 10200642"/>
              <a:gd name="connsiteY48" fmla="*/ 967293 h 2579431"/>
              <a:gd name="connsiteX49" fmla="*/ 0 w 10200642"/>
              <a:gd name="connsiteY49" fmla="*/ 429914 h 2579431"/>
              <a:gd name="connsiteX50" fmla="*/ 429914 w 10200642"/>
              <a:gd name="connsiteY50" fmla="*/ 0 h 257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200642" h="2579431" fill="none" extrusionOk="0">
                <a:moveTo>
                  <a:pt x="429914" y="0"/>
                </a:moveTo>
                <a:cubicBezTo>
                  <a:pt x="557244" y="-28430"/>
                  <a:pt x="700611" y="9635"/>
                  <a:pt x="809248" y="0"/>
                </a:cubicBezTo>
                <a:cubicBezTo>
                  <a:pt x="917885" y="-9635"/>
                  <a:pt x="1091168" y="6837"/>
                  <a:pt x="1286290" y="0"/>
                </a:cubicBezTo>
                <a:cubicBezTo>
                  <a:pt x="1481412" y="-6837"/>
                  <a:pt x="1536147" y="43969"/>
                  <a:pt x="1665624" y="0"/>
                </a:cubicBezTo>
                <a:cubicBezTo>
                  <a:pt x="1795101" y="-43969"/>
                  <a:pt x="2237111" y="72759"/>
                  <a:pt x="2435787" y="0"/>
                </a:cubicBezTo>
                <a:cubicBezTo>
                  <a:pt x="2634463" y="-72759"/>
                  <a:pt x="2795408" y="25893"/>
                  <a:pt x="3010536" y="0"/>
                </a:cubicBezTo>
                <a:cubicBezTo>
                  <a:pt x="3225664" y="-25893"/>
                  <a:pt x="3420736" y="65818"/>
                  <a:pt x="3585284" y="0"/>
                </a:cubicBezTo>
                <a:cubicBezTo>
                  <a:pt x="3749832" y="-65818"/>
                  <a:pt x="3840816" y="10565"/>
                  <a:pt x="4062326" y="0"/>
                </a:cubicBezTo>
                <a:cubicBezTo>
                  <a:pt x="4283836" y="-10565"/>
                  <a:pt x="4465597" y="52"/>
                  <a:pt x="4637075" y="0"/>
                </a:cubicBezTo>
                <a:cubicBezTo>
                  <a:pt x="4808553" y="-52"/>
                  <a:pt x="4952670" y="15041"/>
                  <a:pt x="5211823" y="0"/>
                </a:cubicBezTo>
                <a:cubicBezTo>
                  <a:pt x="5470976" y="-15041"/>
                  <a:pt x="5584034" y="20381"/>
                  <a:pt x="5688865" y="0"/>
                </a:cubicBezTo>
                <a:cubicBezTo>
                  <a:pt x="5793696" y="-20381"/>
                  <a:pt x="5979878" y="3267"/>
                  <a:pt x="6068199" y="0"/>
                </a:cubicBezTo>
                <a:cubicBezTo>
                  <a:pt x="6156520" y="-3267"/>
                  <a:pt x="6532788" y="40109"/>
                  <a:pt x="6838362" y="0"/>
                </a:cubicBezTo>
                <a:cubicBezTo>
                  <a:pt x="7143936" y="-40109"/>
                  <a:pt x="7371785" y="72402"/>
                  <a:pt x="7608525" y="0"/>
                </a:cubicBezTo>
                <a:cubicBezTo>
                  <a:pt x="7845265" y="-72402"/>
                  <a:pt x="8148272" y="40367"/>
                  <a:pt x="8378689" y="0"/>
                </a:cubicBezTo>
                <a:cubicBezTo>
                  <a:pt x="8609106" y="-40367"/>
                  <a:pt x="8666681" y="31876"/>
                  <a:pt x="8758023" y="0"/>
                </a:cubicBezTo>
                <a:cubicBezTo>
                  <a:pt x="8849365" y="-31876"/>
                  <a:pt x="9042942" y="17619"/>
                  <a:pt x="9137357" y="0"/>
                </a:cubicBezTo>
                <a:cubicBezTo>
                  <a:pt x="9231772" y="-17619"/>
                  <a:pt x="9827290" y="29710"/>
                  <a:pt x="10200642" y="0"/>
                </a:cubicBezTo>
                <a:lnTo>
                  <a:pt x="10200642" y="0"/>
                </a:lnTo>
                <a:cubicBezTo>
                  <a:pt x="10212169" y="193160"/>
                  <a:pt x="10154104" y="279152"/>
                  <a:pt x="10200642" y="537379"/>
                </a:cubicBezTo>
                <a:cubicBezTo>
                  <a:pt x="10247180" y="795606"/>
                  <a:pt x="10170595" y="879956"/>
                  <a:pt x="10200642" y="1096254"/>
                </a:cubicBezTo>
                <a:cubicBezTo>
                  <a:pt x="10230689" y="1312553"/>
                  <a:pt x="10162710" y="1471842"/>
                  <a:pt x="10200642" y="1590643"/>
                </a:cubicBezTo>
                <a:cubicBezTo>
                  <a:pt x="10238574" y="1709444"/>
                  <a:pt x="10191692" y="1912048"/>
                  <a:pt x="10200642" y="2149517"/>
                </a:cubicBezTo>
                <a:cubicBezTo>
                  <a:pt x="10194075" y="2380468"/>
                  <a:pt x="10019338" y="2610789"/>
                  <a:pt x="9770728" y="2579431"/>
                </a:cubicBezTo>
                <a:cubicBezTo>
                  <a:pt x="9611521" y="2621035"/>
                  <a:pt x="9549203" y="2577467"/>
                  <a:pt x="9391394" y="2579431"/>
                </a:cubicBezTo>
                <a:cubicBezTo>
                  <a:pt x="9233585" y="2581395"/>
                  <a:pt x="9176088" y="2568662"/>
                  <a:pt x="9109767" y="2579431"/>
                </a:cubicBezTo>
                <a:cubicBezTo>
                  <a:pt x="9043446" y="2590200"/>
                  <a:pt x="8818007" y="2552967"/>
                  <a:pt x="8535018" y="2579431"/>
                </a:cubicBezTo>
                <a:cubicBezTo>
                  <a:pt x="8252029" y="2605895"/>
                  <a:pt x="8079554" y="2518946"/>
                  <a:pt x="7862562" y="2579431"/>
                </a:cubicBezTo>
                <a:cubicBezTo>
                  <a:pt x="7645570" y="2639916"/>
                  <a:pt x="7655319" y="2563855"/>
                  <a:pt x="7483228" y="2579431"/>
                </a:cubicBezTo>
                <a:cubicBezTo>
                  <a:pt x="7311137" y="2595007"/>
                  <a:pt x="7240085" y="2539996"/>
                  <a:pt x="7103894" y="2579431"/>
                </a:cubicBezTo>
                <a:cubicBezTo>
                  <a:pt x="6967703" y="2618866"/>
                  <a:pt x="6834492" y="2563392"/>
                  <a:pt x="6724560" y="2579431"/>
                </a:cubicBezTo>
                <a:cubicBezTo>
                  <a:pt x="6614628" y="2595470"/>
                  <a:pt x="6412890" y="2566877"/>
                  <a:pt x="6247518" y="2579431"/>
                </a:cubicBezTo>
                <a:cubicBezTo>
                  <a:pt x="6082146" y="2591985"/>
                  <a:pt x="6061491" y="2569902"/>
                  <a:pt x="5965892" y="2579431"/>
                </a:cubicBezTo>
                <a:cubicBezTo>
                  <a:pt x="5870293" y="2588960"/>
                  <a:pt x="5548092" y="2527834"/>
                  <a:pt x="5293436" y="2579431"/>
                </a:cubicBezTo>
                <a:cubicBezTo>
                  <a:pt x="5038780" y="2631028"/>
                  <a:pt x="5068442" y="2570357"/>
                  <a:pt x="5011809" y="2579431"/>
                </a:cubicBezTo>
                <a:cubicBezTo>
                  <a:pt x="4955176" y="2588505"/>
                  <a:pt x="4704710" y="2565086"/>
                  <a:pt x="4534767" y="2579431"/>
                </a:cubicBezTo>
                <a:cubicBezTo>
                  <a:pt x="4364824" y="2593776"/>
                  <a:pt x="4392389" y="2578444"/>
                  <a:pt x="4253140" y="2579431"/>
                </a:cubicBezTo>
                <a:cubicBezTo>
                  <a:pt x="4113891" y="2580418"/>
                  <a:pt x="3793822" y="2554601"/>
                  <a:pt x="3482977" y="2579431"/>
                </a:cubicBezTo>
                <a:cubicBezTo>
                  <a:pt x="3172132" y="2604261"/>
                  <a:pt x="3066892" y="2551567"/>
                  <a:pt x="2712814" y="2579431"/>
                </a:cubicBezTo>
                <a:cubicBezTo>
                  <a:pt x="2358736" y="2607295"/>
                  <a:pt x="2523676" y="2548692"/>
                  <a:pt x="2431187" y="2579431"/>
                </a:cubicBezTo>
                <a:cubicBezTo>
                  <a:pt x="2338698" y="2610170"/>
                  <a:pt x="2052626" y="2558049"/>
                  <a:pt x="1856438" y="2579431"/>
                </a:cubicBezTo>
                <a:cubicBezTo>
                  <a:pt x="1660250" y="2600813"/>
                  <a:pt x="1633762" y="2557054"/>
                  <a:pt x="1574811" y="2579431"/>
                </a:cubicBezTo>
                <a:cubicBezTo>
                  <a:pt x="1515860" y="2601808"/>
                  <a:pt x="1228935" y="2563342"/>
                  <a:pt x="1000063" y="2579431"/>
                </a:cubicBezTo>
                <a:cubicBezTo>
                  <a:pt x="771191" y="2595520"/>
                  <a:pt x="839022" y="2552793"/>
                  <a:pt x="718436" y="2579431"/>
                </a:cubicBezTo>
                <a:cubicBezTo>
                  <a:pt x="597850" y="2606069"/>
                  <a:pt x="289966" y="2529701"/>
                  <a:pt x="0" y="2579431"/>
                </a:cubicBezTo>
                <a:lnTo>
                  <a:pt x="0" y="2579431"/>
                </a:lnTo>
                <a:cubicBezTo>
                  <a:pt x="-38576" y="2397933"/>
                  <a:pt x="33894" y="2238250"/>
                  <a:pt x="0" y="1999061"/>
                </a:cubicBezTo>
                <a:cubicBezTo>
                  <a:pt x="-33894" y="1759872"/>
                  <a:pt x="54233" y="1733746"/>
                  <a:pt x="0" y="1483177"/>
                </a:cubicBezTo>
                <a:cubicBezTo>
                  <a:pt x="-54233" y="1232608"/>
                  <a:pt x="788" y="1206660"/>
                  <a:pt x="0" y="967293"/>
                </a:cubicBezTo>
                <a:cubicBezTo>
                  <a:pt x="-788" y="727926"/>
                  <a:pt x="60038" y="592417"/>
                  <a:pt x="0" y="429914"/>
                </a:cubicBezTo>
                <a:cubicBezTo>
                  <a:pt x="4673" y="164716"/>
                  <a:pt x="235964" y="-42932"/>
                  <a:pt x="429914" y="0"/>
                </a:cubicBezTo>
                <a:close/>
              </a:path>
              <a:path w="10200642" h="2579431" stroke="0" extrusionOk="0">
                <a:moveTo>
                  <a:pt x="429914" y="0"/>
                </a:moveTo>
                <a:cubicBezTo>
                  <a:pt x="642814" y="-69467"/>
                  <a:pt x="919164" y="33843"/>
                  <a:pt x="1200077" y="0"/>
                </a:cubicBezTo>
                <a:cubicBezTo>
                  <a:pt x="1480990" y="-33843"/>
                  <a:pt x="1395643" y="5050"/>
                  <a:pt x="1481704" y="0"/>
                </a:cubicBezTo>
                <a:cubicBezTo>
                  <a:pt x="1567765" y="-5050"/>
                  <a:pt x="1972239" y="89125"/>
                  <a:pt x="2251867" y="0"/>
                </a:cubicBezTo>
                <a:cubicBezTo>
                  <a:pt x="2531495" y="-89125"/>
                  <a:pt x="2757343" y="69471"/>
                  <a:pt x="3022031" y="0"/>
                </a:cubicBezTo>
                <a:cubicBezTo>
                  <a:pt x="3286719" y="-69471"/>
                  <a:pt x="3448688" y="33003"/>
                  <a:pt x="3596779" y="0"/>
                </a:cubicBezTo>
                <a:cubicBezTo>
                  <a:pt x="3744870" y="-33003"/>
                  <a:pt x="3966223" y="63311"/>
                  <a:pt x="4269235" y="0"/>
                </a:cubicBezTo>
                <a:cubicBezTo>
                  <a:pt x="4572247" y="-63311"/>
                  <a:pt x="4561309" y="26418"/>
                  <a:pt x="4648570" y="0"/>
                </a:cubicBezTo>
                <a:cubicBezTo>
                  <a:pt x="4735831" y="-26418"/>
                  <a:pt x="5188523" y="44963"/>
                  <a:pt x="5418733" y="0"/>
                </a:cubicBezTo>
                <a:cubicBezTo>
                  <a:pt x="5648943" y="-44963"/>
                  <a:pt x="5677109" y="9827"/>
                  <a:pt x="5895774" y="0"/>
                </a:cubicBezTo>
                <a:cubicBezTo>
                  <a:pt x="6114439" y="-9827"/>
                  <a:pt x="6172554" y="21791"/>
                  <a:pt x="6275108" y="0"/>
                </a:cubicBezTo>
                <a:cubicBezTo>
                  <a:pt x="6377662" y="-21791"/>
                  <a:pt x="6471728" y="27066"/>
                  <a:pt x="6556735" y="0"/>
                </a:cubicBezTo>
                <a:cubicBezTo>
                  <a:pt x="6641742" y="-27066"/>
                  <a:pt x="6946556" y="62800"/>
                  <a:pt x="7326898" y="0"/>
                </a:cubicBezTo>
                <a:cubicBezTo>
                  <a:pt x="7707240" y="-62800"/>
                  <a:pt x="7638575" y="30844"/>
                  <a:pt x="7901647" y="0"/>
                </a:cubicBezTo>
                <a:cubicBezTo>
                  <a:pt x="8164719" y="-30844"/>
                  <a:pt x="8094083" y="23274"/>
                  <a:pt x="8183274" y="0"/>
                </a:cubicBezTo>
                <a:cubicBezTo>
                  <a:pt x="8272465" y="-23274"/>
                  <a:pt x="8521952" y="21743"/>
                  <a:pt x="8758023" y="0"/>
                </a:cubicBezTo>
                <a:cubicBezTo>
                  <a:pt x="8994094" y="-21743"/>
                  <a:pt x="8963716" y="18180"/>
                  <a:pt x="9039650" y="0"/>
                </a:cubicBezTo>
                <a:cubicBezTo>
                  <a:pt x="9115584" y="-18180"/>
                  <a:pt x="9685606" y="120292"/>
                  <a:pt x="10200642" y="0"/>
                </a:cubicBezTo>
                <a:lnTo>
                  <a:pt x="10200642" y="0"/>
                </a:lnTo>
                <a:cubicBezTo>
                  <a:pt x="10200890" y="170171"/>
                  <a:pt x="10154637" y="283861"/>
                  <a:pt x="10200642" y="515884"/>
                </a:cubicBezTo>
                <a:cubicBezTo>
                  <a:pt x="10246647" y="747907"/>
                  <a:pt x="10151889" y="874210"/>
                  <a:pt x="10200642" y="1074759"/>
                </a:cubicBezTo>
                <a:cubicBezTo>
                  <a:pt x="10249395" y="1275309"/>
                  <a:pt x="10158231" y="1348729"/>
                  <a:pt x="10200642" y="1569147"/>
                </a:cubicBezTo>
                <a:cubicBezTo>
                  <a:pt x="10243053" y="1789565"/>
                  <a:pt x="10194608" y="2032981"/>
                  <a:pt x="10200642" y="2149517"/>
                </a:cubicBezTo>
                <a:cubicBezTo>
                  <a:pt x="10185804" y="2322822"/>
                  <a:pt x="9986194" y="2558794"/>
                  <a:pt x="9770728" y="2579431"/>
                </a:cubicBezTo>
                <a:cubicBezTo>
                  <a:pt x="9425664" y="2656106"/>
                  <a:pt x="9186783" y="2578105"/>
                  <a:pt x="9000565" y="2579431"/>
                </a:cubicBezTo>
                <a:cubicBezTo>
                  <a:pt x="8814347" y="2580757"/>
                  <a:pt x="8581967" y="2561849"/>
                  <a:pt x="8328109" y="2579431"/>
                </a:cubicBezTo>
                <a:cubicBezTo>
                  <a:pt x="8074251" y="2597013"/>
                  <a:pt x="7908694" y="2499572"/>
                  <a:pt x="7655653" y="2579431"/>
                </a:cubicBezTo>
                <a:cubicBezTo>
                  <a:pt x="7402612" y="2659290"/>
                  <a:pt x="7435597" y="2566031"/>
                  <a:pt x="7374026" y="2579431"/>
                </a:cubicBezTo>
                <a:cubicBezTo>
                  <a:pt x="7312455" y="2592831"/>
                  <a:pt x="7165716" y="2549785"/>
                  <a:pt x="7092399" y="2579431"/>
                </a:cubicBezTo>
                <a:cubicBezTo>
                  <a:pt x="7019082" y="2609077"/>
                  <a:pt x="6810641" y="2534333"/>
                  <a:pt x="6615358" y="2579431"/>
                </a:cubicBezTo>
                <a:cubicBezTo>
                  <a:pt x="6420075" y="2624529"/>
                  <a:pt x="6197297" y="2544660"/>
                  <a:pt x="5845194" y="2579431"/>
                </a:cubicBezTo>
                <a:cubicBezTo>
                  <a:pt x="5493091" y="2614202"/>
                  <a:pt x="5448410" y="2574165"/>
                  <a:pt x="5270446" y="2579431"/>
                </a:cubicBezTo>
                <a:cubicBezTo>
                  <a:pt x="5092482" y="2584697"/>
                  <a:pt x="4808496" y="2534128"/>
                  <a:pt x="4597990" y="2579431"/>
                </a:cubicBezTo>
                <a:cubicBezTo>
                  <a:pt x="4387484" y="2624734"/>
                  <a:pt x="4231973" y="2512175"/>
                  <a:pt x="4023241" y="2579431"/>
                </a:cubicBezTo>
                <a:cubicBezTo>
                  <a:pt x="3814509" y="2646687"/>
                  <a:pt x="3530872" y="2542825"/>
                  <a:pt x="3253078" y="2579431"/>
                </a:cubicBezTo>
                <a:cubicBezTo>
                  <a:pt x="2975284" y="2616037"/>
                  <a:pt x="2816115" y="2559520"/>
                  <a:pt x="2482914" y="2579431"/>
                </a:cubicBezTo>
                <a:cubicBezTo>
                  <a:pt x="2149713" y="2599342"/>
                  <a:pt x="2072485" y="2510207"/>
                  <a:pt x="1810458" y="2579431"/>
                </a:cubicBezTo>
                <a:cubicBezTo>
                  <a:pt x="1548431" y="2648655"/>
                  <a:pt x="1597045" y="2557172"/>
                  <a:pt x="1431124" y="2579431"/>
                </a:cubicBezTo>
                <a:cubicBezTo>
                  <a:pt x="1265203" y="2601690"/>
                  <a:pt x="918045" y="2519506"/>
                  <a:pt x="758668" y="2579431"/>
                </a:cubicBezTo>
                <a:cubicBezTo>
                  <a:pt x="599291" y="2639356"/>
                  <a:pt x="338602" y="2551969"/>
                  <a:pt x="0" y="2579431"/>
                </a:cubicBezTo>
                <a:lnTo>
                  <a:pt x="0" y="2579431"/>
                </a:lnTo>
                <a:cubicBezTo>
                  <a:pt x="-44010" y="2353349"/>
                  <a:pt x="14588" y="2201810"/>
                  <a:pt x="0" y="2020557"/>
                </a:cubicBezTo>
                <a:cubicBezTo>
                  <a:pt x="-14588" y="1839304"/>
                  <a:pt x="51306" y="1751594"/>
                  <a:pt x="0" y="1526168"/>
                </a:cubicBezTo>
                <a:cubicBezTo>
                  <a:pt x="-51306" y="1300742"/>
                  <a:pt x="15015" y="1126631"/>
                  <a:pt x="0" y="945798"/>
                </a:cubicBezTo>
                <a:cubicBezTo>
                  <a:pt x="-15015" y="764965"/>
                  <a:pt x="4466" y="555845"/>
                  <a:pt x="0" y="429914"/>
                </a:cubicBezTo>
                <a:cubicBezTo>
                  <a:pt x="5117" y="194568"/>
                  <a:pt x="140987" y="-5882"/>
                  <a:pt x="42991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8CB17454-838A-C0BB-ACC0-9860F50D77EB}"/>
              </a:ext>
            </a:extLst>
          </p:cNvPr>
          <p:cNvSpPr txBox="1"/>
          <p:nvPr/>
        </p:nvSpPr>
        <p:spPr>
          <a:xfrm>
            <a:off x="2159000" y="2240280"/>
            <a:ext cx="9189720" cy="1015663"/>
          </a:xfrm>
          <a:prstGeom prst="rect">
            <a:avLst/>
          </a:prstGeom>
          <a:noFill/>
        </p:spPr>
        <p:txBody>
          <a:bodyPr wrap="square" rtlCol="0">
            <a:spAutoFit/>
          </a:bodyPr>
          <a:lstStyle/>
          <a:p>
            <a:pPr algn="ctr"/>
            <a:r>
              <a:rPr lang="ar-EG" sz="20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هذه الحالة تحدث بعد تفاؤل أو تشاؤم قوى, وقد انتهي تأثيره, ولا يوجد محفز جديد للأسواق بعد لكى تتحرك فى اتجاه التفائل أو التشاؤم, وتستمر هذه الحالة حتى يأتى محفز للأسواق للتحرك. </a:t>
            </a:r>
            <a:endParaRPr lang="en-US" sz="2000" dirty="0">
              <a:ln w="0"/>
              <a:solidFill>
                <a:schemeClr val="accent1"/>
              </a:solidFill>
              <a:effectLst>
                <a:outerShdw blurRad="38100" dist="25400" dir="5400000" algn="ctr" rotWithShape="0">
                  <a:srgbClr val="6E747A">
                    <a:alpha val="43000"/>
                  </a:srgbClr>
                </a:outerShdw>
              </a:effectLst>
            </a:endParaRPr>
          </a:p>
          <a:p>
            <a:endParaRPr lang="en-US" sz="2000" dirty="0"/>
          </a:p>
        </p:txBody>
      </p:sp>
      <p:sp>
        <p:nvSpPr>
          <p:cNvPr id="13" name="Rectangle: Diagonal Corners Rounded 12">
            <a:extLst>
              <a:ext uri="{FF2B5EF4-FFF2-40B4-BE49-F238E27FC236}">
                <a16:creationId xmlns:a16="http://schemas.microsoft.com/office/drawing/2014/main" id="{D151F9A9-41BD-5C18-631B-474C73555DB3}"/>
              </a:ext>
            </a:extLst>
          </p:cNvPr>
          <p:cNvSpPr/>
          <p:nvPr/>
        </p:nvSpPr>
        <p:spPr>
          <a:xfrm>
            <a:off x="3251200" y="4577808"/>
            <a:ext cx="6807200" cy="1520128"/>
          </a:xfrm>
          <a:custGeom>
            <a:avLst/>
            <a:gdLst>
              <a:gd name="connsiteX0" fmla="*/ 253360 w 6807200"/>
              <a:gd name="connsiteY0" fmla="*/ 0 h 1520128"/>
              <a:gd name="connsiteX1" fmla="*/ 849164 w 6807200"/>
              <a:gd name="connsiteY1" fmla="*/ 0 h 1520128"/>
              <a:gd name="connsiteX2" fmla="*/ 1379429 w 6807200"/>
              <a:gd name="connsiteY2" fmla="*/ 0 h 1520128"/>
              <a:gd name="connsiteX3" fmla="*/ 2106309 w 6807200"/>
              <a:gd name="connsiteY3" fmla="*/ 0 h 1520128"/>
              <a:gd name="connsiteX4" fmla="*/ 2702113 w 6807200"/>
              <a:gd name="connsiteY4" fmla="*/ 0 h 1520128"/>
              <a:gd name="connsiteX5" fmla="*/ 3232378 w 6807200"/>
              <a:gd name="connsiteY5" fmla="*/ 0 h 1520128"/>
              <a:gd name="connsiteX6" fmla="*/ 3959259 w 6807200"/>
              <a:gd name="connsiteY6" fmla="*/ 0 h 1520128"/>
              <a:gd name="connsiteX7" fmla="*/ 4686139 w 6807200"/>
              <a:gd name="connsiteY7" fmla="*/ 0 h 1520128"/>
              <a:gd name="connsiteX8" fmla="*/ 5413019 w 6807200"/>
              <a:gd name="connsiteY8" fmla="*/ 0 h 1520128"/>
              <a:gd name="connsiteX9" fmla="*/ 5877746 w 6807200"/>
              <a:gd name="connsiteY9" fmla="*/ 0 h 1520128"/>
              <a:gd name="connsiteX10" fmla="*/ 6807200 w 6807200"/>
              <a:gd name="connsiteY10" fmla="*/ 0 h 1520128"/>
              <a:gd name="connsiteX11" fmla="*/ 6807200 w 6807200"/>
              <a:gd name="connsiteY11" fmla="*/ 0 h 1520128"/>
              <a:gd name="connsiteX12" fmla="*/ 6807200 w 6807200"/>
              <a:gd name="connsiteY12" fmla="*/ 409588 h 1520128"/>
              <a:gd name="connsiteX13" fmla="*/ 6807200 w 6807200"/>
              <a:gd name="connsiteY13" fmla="*/ 831844 h 1520128"/>
              <a:gd name="connsiteX14" fmla="*/ 6807200 w 6807200"/>
              <a:gd name="connsiteY14" fmla="*/ 1266768 h 1520128"/>
              <a:gd name="connsiteX15" fmla="*/ 6553840 w 6807200"/>
              <a:gd name="connsiteY15" fmla="*/ 1520128 h 1520128"/>
              <a:gd name="connsiteX16" fmla="*/ 6089113 w 6807200"/>
              <a:gd name="connsiteY16" fmla="*/ 1520128 h 1520128"/>
              <a:gd name="connsiteX17" fmla="*/ 5689925 w 6807200"/>
              <a:gd name="connsiteY17" fmla="*/ 1520128 h 1520128"/>
              <a:gd name="connsiteX18" fmla="*/ 5094121 w 6807200"/>
              <a:gd name="connsiteY18" fmla="*/ 1520128 h 1520128"/>
              <a:gd name="connsiteX19" fmla="*/ 4629394 w 6807200"/>
              <a:gd name="connsiteY19" fmla="*/ 1520128 h 1520128"/>
              <a:gd name="connsiteX20" fmla="*/ 3968052 w 6807200"/>
              <a:gd name="connsiteY20" fmla="*/ 1520128 h 1520128"/>
              <a:gd name="connsiteX21" fmla="*/ 3241172 w 6807200"/>
              <a:gd name="connsiteY21" fmla="*/ 1520128 h 1520128"/>
              <a:gd name="connsiteX22" fmla="*/ 2579830 w 6807200"/>
              <a:gd name="connsiteY22" fmla="*/ 1520128 h 1520128"/>
              <a:gd name="connsiteX23" fmla="*/ 2049565 w 6807200"/>
              <a:gd name="connsiteY23" fmla="*/ 1520128 h 1520128"/>
              <a:gd name="connsiteX24" fmla="*/ 1650376 w 6807200"/>
              <a:gd name="connsiteY24" fmla="*/ 1520128 h 1520128"/>
              <a:gd name="connsiteX25" fmla="*/ 989034 w 6807200"/>
              <a:gd name="connsiteY25" fmla="*/ 1520128 h 1520128"/>
              <a:gd name="connsiteX26" fmla="*/ 524307 w 6807200"/>
              <a:gd name="connsiteY26" fmla="*/ 1520128 h 1520128"/>
              <a:gd name="connsiteX27" fmla="*/ 0 w 6807200"/>
              <a:gd name="connsiteY27" fmla="*/ 1520128 h 1520128"/>
              <a:gd name="connsiteX28" fmla="*/ 0 w 6807200"/>
              <a:gd name="connsiteY28" fmla="*/ 1520128 h 1520128"/>
              <a:gd name="connsiteX29" fmla="*/ 0 w 6807200"/>
              <a:gd name="connsiteY29" fmla="*/ 1072537 h 1520128"/>
              <a:gd name="connsiteX30" fmla="*/ 0 w 6807200"/>
              <a:gd name="connsiteY30" fmla="*/ 662948 h 1520128"/>
              <a:gd name="connsiteX31" fmla="*/ 0 w 6807200"/>
              <a:gd name="connsiteY31" fmla="*/ 253360 h 1520128"/>
              <a:gd name="connsiteX32" fmla="*/ 253360 w 6807200"/>
              <a:gd name="connsiteY32" fmla="*/ 0 h 152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07200" h="1520128" fill="none" extrusionOk="0">
                <a:moveTo>
                  <a:pt x="253360" y="0"/>
                </a:moveTo>
                <a:cubicBezTo>
                  <a:pt x="410497" y="-62363"/>
                  <a:pt x="675562" y="40388"/>
                  <a:pt x="849164" y="0"/>
                </a:cubicBezTo>
                <a:cubicBezTo>
                  <a:pt x="1022766" y="-40388"/>
                  <a:pt x="1241073" y="56786"/>
                  <a:pt x="1379429" y="0"/>
                </a:cubicBezTo>
                <a:cubicBezTo>
                  <a:pt x="1517786" y="-56786"/>
                  <a:pt x="1951490" y="40510"/>
                  <a:pt x="2106309" y="0"/>
                </a:cubicBezTo>
                <a:cubicBezTo>
                  <a:pt x="2261128" y="-40510"/>
                  <a:pt x="2439091" y="4458"/>
                  <a:pt x="2702113" y="0"/>
                </a:cubicBezTo>
                <a:cubicBezTo>
                  <a:pt x="2965135" y="-4458"/>
                  <a:pt x="3051752" y="26100"/>
                  <a:pt x="3232378" y="0"/>
                </a:cubicBezTo>
                <a:cubicBezTo>
                  <a:pt x="3413005" y="-26100"/>
                  <a:pt x="3683959" y="3817"/>
                  <a:pt x="3959259" y="0"/>
                </a:cubicBezTo>
                <a:cubicBezTo>
                  <a:pt x="4234559" y="-3817"/>
                  <a:pt x="4341760" y="32892"/>
                  <a:pt x="4686139" y="0"/>
                </a:cubicBezTo>
                <a:cubicBezTo>
                  <a:pt x="5030518" y="-32892"/>
                  <a:pt x="5117091" y="12605"/>
                  <a:pt x="5413019" y="0"/>
                </a:cubicBezTo>
                <a:cubicBezTo>
                  <a:pt x="5708947" y="-12605"/>
                  <a:pt x="5708368" y="23982"/>
                  <a:pt x="5877746" y="0"/>
                </a:cubicBezTo>
                <a:cubicBezTo>
                  <a:pt x="6047124" y="-23982"/>
                  <a:pt x="6361463" y="68595"/>
                  <a:pt x="6807200" y="0"/>
                </a:cubicBezTo>
                <a:lnTo>
                  <a:pt x="6807200" y="0"/>
                </a:lnTo>
                <a:cubicBezTo>
                  <a:pt x="6855606" y="197257"/>
                  <a:pt x="6792566" y="245096"/>
                  <a:pt x="6807200" y="409588"/>
                </a:cubicBezTo>
                <a:cubicBezTo>
                  <a:pt x="6821834" y="574080"/>
                  <a:pt x="6801609" y="656131"/>
                  <a:pt x="6807200" y="831844"/>
                </a:cubicBezTo>
                <a:cubicBezTo>
                  <a:pt x="6812791" y="1007557"/>
                  <a:pt x="6775445" y="1120667"/>
                  <a:pt x="6807200" y="1266768"/>
                </a:cubicBezTo>
                <a:cubicBezTo>
                  <a:pt x="6818778" y="1398732"/>
                  <a:pt x="6684917" y="1534156"/>
                  <a:pt x="6553840" y="1520128"/>
                </a:cubicBezTo>
                <a:cubicBezTo>
                  <a:pt x="6332970" y="1547565"/>
                  <a:pt x="6185929" y="1504224"/>
                  <a:pt x="6089113" y="1520128"/>
                </a:cubicBezTo>
                <a:cubicBezTo>
                  <a:pt x="5992297" y="1536032"/>
                  <a:pt x="5883792" y="1496408"/>
                  <a:pt x="5689925" y="1520128"/>
                </a:cubicBezTo>
                <a:cubicBezTo>
                  <a:pt x="5496058" y="1543848"/>
                  <a:pt x="5281268" y="1469827"/>
                  <a:pt x="5094121" y="1520128"/>
                </a:cubicBezTo>
                <a:cubicBezTo>
                  <a:pt x="4906974" y="1570429"/>
                  <a:pt x="4728830" y="1498197"/>
                  <a:pt x="4629394" y="1520128"/>
                </a:cubicBezTo>
                <a:cubicBezTo>
                  <a:pt x="4529958" y="1542059"/>
                  <a:pt x="4199936" y="1445253"/>
                  <a:pt x="3968052" y="1520128"/>
                </a:cubicBezTo>
                <a:cubicBezTo>
                  <a:pt x="3736168" y="1595003"/>
                  <a:pt x="3502939" y="1450547"/>
                  <a:pt x="3241172" y="1520128"/>
                </a:cubicBezTo>
                <a:cubicBezTo>
                  <a:pt x="2979405" y="1589709"/>
                  <a:pt x="2720676" y="1487225"/>
                  <a:pt x="2579830" y="1520128"/>
                </a:cubicBezTo>
                <a:cubicBezTo>
                  <a:pt x="2438984" y="1553031"/>
                  <a:pt x="2196477" y="1500803"/>
                  <a:pt x="2049565" y="1520128"/>
                </a:cubicBezTo>
                <a:cubicBezTo>
                  <a:pt x="1902654" y="1539453"/>
                  <a:pt x="1764605" y="1483450"/>
                  <a:pt x="1650376" y="1520128"/>
                </a:cubicBezTo>
                <a:cubicBezTo>
                  <a:pt x="1536147" y="1556806"/>
                  <a:pt x="1259174" y="1446878"/>
                  <a:pt x="989034" y="1520128"/>
                </a:cubicBezTo>
                <a:cubicBezTo>
                  <a:pt x="718894" y="1593378"/>
                  <a:pt x="647659" y="1474200"/>
                  <a:pt x="524307" y="1520128"/>
                </a:cubicBezTo>
                <a:cubicBezTo>
                  <a:pt x="400955" y="1566056"/>
                  <a:pt x="142416" y="1463930"/>
                  <a:pt x="0" y="1520128"/>
                </a:cubicBezTo>
                <a:lnTo>
                  <a:pt x="0" y="1520128"/>
                </a:lnTo>
                <a:cubicBezTo>
                  <a:pt x="-36535" y="1326722"/>
                  <a:pt x="35243" y="1218946"/>
                  <a:pt x="0" y="1072537"/>
                </a:cubicBezTo>
                <a:cubicBezTo>
                  <a:pt x="-35243" y="926128"/>
                  <a:pt x="1178" y="767692"/>
                  <a:pt x="0" y="662948"/>
                </a:cubicBezTo>
                <a:cubicBezTo>
                  <a:pt x="-1178" y="558204"/>
                  <a:pt x="3188" y="372881"/>
                  <a:pt x="0" y="253360"/>
                </a:cubicBezTo>
                <a:cubicBezTo>
                  <a:pt x="36215" y="120583"/>
                  <a:pt x="89810" y="3650"/>
                  <a:pt x="253360" y="0"/>
                </a:cubicBezTo>
                <a:close/>
              </a:path>
              <a:path w="6807200" h="1520128" stroke="0" extrusionOk="0">
                <a:moveTo>
                  <a:pt x="253360" y="0"/>
                </a:moveTo>
                <a:cubicBezTo>
                  <a:pt x="519831" y="-4885"/>
                  <a:pt x="713755" y="80923"/>
                  <a:pt x="980240" y="0"/>
                </a:cubicBezTo>
                <a:cubicBezTo>
                  <a:pt x="1246725" y="-80923"/>
                  <a:pt x="1251313" y="14903"/>
                  <a:pt x="1379429" y="0"/>
                </a:cubicBezTo>
                <a:cubicBezTo>
                  <a:pt x="1507545" y="-14903"/>
                  <a:pt x="1765419" y="25946"/>
                  <a:pt x="2106309" y="0"/>
                </a:cubicBezTo>
                <a:cubicBezTo>
                  <a:pt x="2447199" y="-25946"/>
                  <a:pt x="2634612" y="85256"/>
                  <a:pt x="2833190" y="0"/>
                </a:cubicBezTo>
                <a:cubicBezTo>
                  <a:pt x="3031768" y="-85256"/>
                  <a:pt x="3142910" y="66159"/>
                  <a:pt x="3428993" y="0"/>
                </a:cubicBezTo>
                <a:cubicBezTo>
                  <a:pt x="3715076" y="-66159"/>
                  <a:pt x="3762058" y="40038"/>
                  <a:pt x="4090335" y="0"/>
                </a:cubicBezTo>
                <a:cubicBezTo>
                  <a:pt x="4418612" y="-40038"/>
                  <a:pt x="4324659" y="9229"/>
                  <a:pt x="4555062" y="0"/>
                </a:cubicBezTo>
                <a:cubicBezTo>
                  <a:pt x="4785465" y="-9229"/>
                  <a:pt x="5010974" y="59768"/>
                  <a:pt x="5281943" y="0"/>
                </a:cubicBezTo>
                <a:cubicBezTo>
                  <a:pt x="5552912" y="-59768"/>
                  <a:pt x="5697957" y="28089"/>
                  <a:pt x="5812208" y="0"/>
                </a:cubicBezTo>
                <a:cubicBezTo>
                  <a:pt x="5926460" y="-28089"/>
                  <a:pt x="6049106" y="47918"/>
                  <a:pt x="6276935" y="0"/>
                </a:cubicBezTo>
                <a:cubicBezTo>
                  <a:pt x="6504764" y="-47918"/>
                  <a:pt x="6659727" y="55741"/>
                  <a:pt x="6807200" y="0"/>
                </a:cubicBezTo>
                <a:lnTo>
                  <a:pt x="6807200" y="0"/>
                </a:lnTo>
                <a:cubicBezTo>
                  <a:pt x="6810435" y="163076"/>
                  <a:pt x="6797741" y="282609"/>
                  <a:pt x="6807200" y="447591"/>
                </a:cubicBezTo>
                <a:cubicBezTo>
                  <a:pt x="6816659" y="612573"/>
                  <a:pt x="6788350" y="742617"/>
                  <a:pt x="6807200" y="869847"/>
                </a:cubicBezTo>
                <a:cubicBezTo>
                  <a:pt x="6826050" y="997077"/>
                  <a:pt x="6767580" y="1144152"/>
                  <a:pt x="6807200" y="1266768"/>
                </a:cubicBezTo>
                <a:cubicBezTo>
                  <a:pt x="6799247" y="1412970"/>
                  <a:pt x="6714535" y="1494712"/>
                  <a:pt x="6553840" y="1520128"/>
                </a:cubicBezTo>
                <a:cubicBezTo>
                  <a:pt x="6314868" y="1594770"/>
                  <a:pt x="6188355" y="1512929"/>
                  <a:pt x="5826960" y="1520128"/>
                </a:cubicBezTo>
                <a:cubicBezTo>
                  <a:pt x="5465565" y="1527327"/>
                  <a:pt x="5610368" y="1510170"/>
                  <a:pt x="5427771" y="1520128"/>
                </a:cubicBezTo>
                <a:cubicBezTo>
                  <a:pt x="5245174" y="1530086"/>
                  <a:pt x="4907557" y="1512220"/>
                  <a:pt x="4766429" y="1520128"/>
                </a:cubicBezTo>
                <a:cubicBezTo>
                  <a:pt x="4625301" y="1528036"/>
                  <a:pt x="4511397" y="1510315"/>
                  <a:pt x="4301702" y="1520128"/>
                </a:cubicBezTo>
                <a:cubicBezTo>
                  <a:pt x="4092007" y="1529941"/>
                  <a:pt x="4038220" y="1506925"/>
                  <a:pt x="3902514" y="1520128"/>
                </a:cubicBezTo>
                <a:cubicBezTo>
                  <a:pt x="3766808" y="1533331"/>
                  <a:pt x="3503235" y="1459860"/>
                  <a:pt x="3306710" y="1520128"/>
                </a:cubicBezTo>
                <a:cubicBezTo>
                  <a:pt x="3110185" y="1580396"/>
                  <a:pt x="2907471" y="1450113"/>
                  <a:pt x="2710907" y="1520128"/>
                </a:cubicBezTo>
                <a:cubicBezTo>
                  <a:pt x="2514343" y="1590143"/>
                  <a:pt x="2344757" y="1436299"/>
                  <a:pt x="1984026" y="1520128"/>
                </a:cubicBezTo>
                <a:cubicBezTo>
                  <a:pt x="1623295" y="1603957"/>
                  <a:pt x="1459038" y="1466795"/>
                  <a:pt x="1322684" y="1520128"/>
                </a:cubicBezTo>
                <a:cubicBezTo>
                  <a:pt x="1186330" y="1573461"/>
                  <a:pt x="926760" y="1443336"/>
                  <a:pt x="661342" y="1520128"/>
                </a:cubicBezTo>
                <a:cubicBezTo>
                  <a:pt x="395924" y="1596920"/>
                  <a:pt x="270492" y="1499372"/>
                  <a:pt x="0" y="1520128"/>
                </a:cubicBezTo>
                <a:lnTo>
                  <a:pt x="0" y="1520128"/>
                </a:lnTo>
                <a:cubicBezTo>
                  <a:pt x="-8255" y="1391894"/>
                  <a:pt x="44112" y="1232353"/>
                  <a:pt x="0" y="1135875"/>
                </a:cubicBezTo>
                <a:cubicBezTo>
                  <a:pt x="-44112" y="1039397"/>
                  <a:pt x="18875" y="893991"/>
                  <a:pt x="0" y="700951"/>
                </a:cubicBezTo>
                <a:cubicBezTo>
                  <a:pt x="-18875" y="507911"/>
                  <a:pt x="11901" y="407284"/>
                  <a:pt x="0" y="253360"/>
                </a:cubicBezTo>
                <a:cubicBezTo>
                  <a:pt x="-5088" y="128711"/>
                  <a:pt x="114574" y="-21666"/>
                  <a:pt x="253360"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a:extLst>
              <a:ext uri="{FF2B5EF4-FFF2-40B4-BE49-F238E27FC236}">
                <a16:creationId xmlns:a16="http://schemas.microsoft.com/office/drawing/2014/main" id="{BAA4BF92-1F70-DB91-4DCB-E76AD6303228}"/>
              </a:ext>
            </a:extLst>
          </p:cNvPr>
          <p:cNvSpPr txBox="1"/>
          <p:nvPr/>
        </p:nvSpPr>
        <p:spPr>
          <a:xfrm>
            <a:off x="3622040" y="5045484"/>
            <a:ext cx="6065520" cy="584775"/>
          </a:xfrm>
          <a:prstGeom prst="rect">
            <a:avLst/>
          </a:prstGeom>
          <a:noFill/>
        </p:spPr>
        <p:txBody>
          <a:bodyPr wrap="square" rtlCol="0">
            <a:spAutoFit/>
          </a:bodyPr>
          <a:lstStyle/>
          <a:p>
            <a:pPr algn="ctr"/>
            <a:r>
              <a:rPr lang="ar-EG" sz="1600" dirty="0">
                <a:solidFill>
                  <a:srgbClr val="00B050"/>
                </a:solidFill>
                <a:effectLst/>
                <a:latin typeface="Calibri" panose="020F0502020204030204" pitchFamily="34" charset="0"/>
                <a:ea typeface="Calibri" panose="020F0502020204030204" pitchFamily="34" charset="0"/>
                <a:cs typeface="Arial" panose="020B0604020202020204" pitchFamily="34" charset="0"/>
              </a:rPr>
              <a:t>هذا الحالة التى يخسر فيها المتداولون غالبا سواء دخلوا فى صفقات شراء أو صفقات بيع. </a:t>
            </a:r>
            <a:endParaRPr lang="en-US" sz="1600"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en-US" sz="1600" dirty="0">
              <a:solidFill>
                <a:srgbClr val="00B050"/>
              </a:solidFill>
            </a:endParaRPr>
          </a:p>
        </p:txBody>
      </p:sp>
      <p:sp>
        <p:nvSpPr>
          <p:cNvPr id="2" name="Explosion: 8 Points 1">
            <a:extLst>
              <a:ext uri="{FF2B5EF4-FFF2-40B4-BE49-F238E27FC236}">
                <a16:creationId xmlns:a16="http://schemas.microsoft.com/office/drawing/2014/main" id="{A70690BF-4843-3759-DB72-4464D0292639}"/>
              </a:ext>
            </a:extLst>
          </p:cNvPr>
          <p:cNvSpPr/>
          <p:nvPr/>
        </p:nvSpPr>
        <p:spPr>
          <a:xfrm>
            <a:off x="11493863" y="1303228"/>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Explosion: 8 Points 3">
            <a:extLst>
              <a:ext uri="{FF2B5EF4-FFF2-40B4-BE49-F238E27FC236}">
                <a16:creationId xmlns:a16="http://schemas.microsoft.com/office/drawing/2014/main" id="{85DFAA23-EFD7-2565-02EF-0029DE1D15CF}"/>
              </a:ext>
            </a:extLst>
          </p:cNvPr>
          <p:cNvSpPr/>
          <p:nvPr/>
        </p:nvSpPr>
        <p:spPr>
          <a:xfrm>
            <a:off x="9797142" y="4329613"/>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 name="Picture 9" descr="Businessman shrugging">
            <a:extLst>
              <a:ext uri="{FF2B5EF4-FFF2-40B4-BE49-F238E27FC236}">
                <a16:creationId xmlns:a16="http://schemas.microsoft.com/office/drawing/2014/main" id="{38150E96-75AE-4730-6F71-AD70A16B5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36" y="1477755"/>
            <a:ext cx="1313921" cy="2940380"/>
          </a:xfrm>
          <a:prstGeom prst="rect">
            <a:avLst/>
          </a:prstGeom>
        </p:spPr>
      </p:pic>
      <p:pic>
        <p:nvPicPr>
          <p:cNvPr id="15" name="Graphic 14" descr="Confused person with solid fill">
            <a:extLst>
              <a:ext uri="{FF2B5EF4-FFF2-40B4-BE49-F238E27FC236}">
                <a16:creationId xmlns:a16="http://schemas.microsoft.com/office/drawing/2014/main" id="{6FD173F3-0369-56FB-6CED-13779ED8AF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47176" y="366396"/>
            <a:ext cx="707720" cy="707720"/>
          </a:xfrm>
          <a:prstGeom prst="rect">
            <a:avLst/>
          </a:prstGeom>
        </p:spPr>
      </p:pic>
    </p:spTree>
    <p:extLst>
      <p:ext uri="{BB962C8B-B14F-4D97-AF65-F5344CB8AC3E}">
        <p14:creationId xmlns:p14="http://schemas.microsoft.com/office/powerpoint/2010/main" val="25801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par>
                          <p:cTn id="13" fill="hold">
                            <p:stCondLst>
                              <p:cond delay="2000"/>
                            </p:stCondLst>
                            <p:childTnLst>
                              <p:par>
                                <p:cTn id="14" presetID="45"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anim calcmode="lin" valueType="num">
                                      <p:cBhvr>
                                        <p:cTn id="17" dur="2000" fill="hold"/>
                                        <p:tgtEl>
                                          <p:spTgt spid="6"/>
                                        </p:tgtEl>
                                        <p:attrNameLst>
                                          <p:attrName>ppt_w</p:attrName>
                                        </p:attrNameLst>
                                      </p:cBhvr>
                                      <p:tavLst>
                                        <p:tav tm="0" fmla="#ppt_w*sin(2.5*pi*$)">
                                          <p:val>
                                            <p:fltVal val="0"/>
                                          </p:val>
                                        </p:tav>
                                        <p:tav tm="100000">
                                          <p:val>
                                            <p:fltVal val="1"/>
                                          </p:val>
                                        </p:tav>
                                      </p:tavLst>
                                    </p:anim>
                                    <p:anim calcmode="lin" valueType="num">
                                      <p:cBhvr>
                                        <p:cTn id="18" dur="2000" fill="hold"/>
                                        <p:tgtEl>
                                          <p:spTgt spid="6"/>
                                        </p:tgtEl>
                                        <p:attrNameLst>
                                          <p:attrName>ppt_h</p:attrName>
                                        </p:attrNameLst>
                                      </p:cBhvr>
                                      <p:tavLst>
                                        <p:tav tm="0">
                                          <p:val>
                                            <p:strVal val="#ppt_h"/>
                                          </p:val>
                                        </p:tav>
                                        <p:tav tm="100000">
                                          <p:val>
                                            <p:strVal val="#ppt_h"/>
                                          </p:val>
                                        </p:tav>
                                      </p:tavLst>
                                    </p:anim>
                                  </p:childTnLst>
                                </p:cTn>
                              </p:par>
                            </p:childTnLst>
                          </p:cTn>
                        </p:par>
                        <p:par>
                          <p:cTn id="19" fill="hold">
                            <p:stCondLst>
                              <p:cond delay="4000"/>
                            </p:stCondLst>
                            <p:childTnLst>
                              <p:par>
                                <p:cTn id="20" presetID="1" presetClass="entr" presetSubtype="0" fill="hold" nodeType="afterEffect">
                                  <p:stCondLst>
                                    <p:cond delay="0"/>
                                  </p:stCondLst>
                                  <p:iterate type="lt">
                                    <p:tmAbs val="100"/>
                                  </p:iterate>
                                  <p:childTnLst>
                                    <p:set>
                                      <p:cBhvr>
                                        <p:cTn id="21" dur="1" fill="hold">
                                          <p:stCondLst>
                                            <p:cond delay="0"/>
                                          </p:stCondLst>
                                        </p:cTn>
                                        <p:tgtEl>
                                          <p:spTgt spid="11">
                                            <p:txEl>
                                              <p:pRg st="0" end="0"/>
                                            </p:txEl>
                                          </p:spTgt>
                                        </p:tgtEl>
                                        <p:attrNameLst>
                                          <p:attrName>style.visibility</p:attrName>
                                        </p:attrNameLst>
                                      </p:cBhvr>
                                      <p:to>
                                        <p:strVal val="visible"/>
                                      </p:to>
                                    </p:set>
                                  </p:childTnLst>
                                </p:cTn>
                              </p:par>
                              <p:par>
                                <p:cTn id="22" presetID="21" presetClass="entr" presetSubtype="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2000"/>
                                        <p:tgtEl>
                                          <p:spTgt spid="10"/>
                                        </p:tgtEl>
                                      </p:cBhvr>
                                    </p:animEffect>
                                  </p:childTnLst>
                                </p:cTn>
                              </p:par>
                              <p:par>
                                <p:cTn id="25" presetID="45"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0"/>
                                        <p:tgtEl>
                                          <p:spTgt spid="2"/>
                                        </p:tgtEl>
                                      </p:cBhvr>
                                    </p:animEffect>
                                    <p:anim calcmode="lin" valueType="num">
                                      <p:cBhvr>
                                        <p:cTn id="28" dur="10000" fill="hold"/>
                                        <p:tgtEl>
                                          <p:spTgt spid="2"/>
                                        </p:tgtEl>
                                        <p:attrNameLst>
                                          <p:attrName>ppt_w</p:attrName>
                                        </p:attrNameLst>
                                      </p:cBhvr>
                                      <p:tavLst>
                                        <p:tav tm="0" fmla="#ppt_w*sin(2.5*pi*$)">
                                          <p:val>
                                            <p:fltVal val="0"/>
                                          </p:val>
                                        </p:tav>
                                        <p:tav tm="100000">
                                          <p:val>
                                            <p:fltVal val="1"/>
                                          </p:val>
                                        </p:tav>
                                      </p:tavLst>
                                    </p:anim>
                                    <p:anim calcmode="lin" valueType="num">
                                      <p:cBhvr>
                                        <p:cTn id="29" dur="10000" fill="hold"/>
                                        <p:tgtEl>
                                          <p:spTgt spid="2"/>
                                        </p:tgtEl>
                                        <p:attrNameLst>
                                          <p:attrName>ppt_h</p:attrName>
                                        </p:attrNameLst>
                                      </p:cBhvr>
                                      <p:tavLst>
                                        <p:tav tm="0">
                                          <p:val>
                                            <p:strVal val="#ppt_h"/>
                                          </p:val>
                                        </p:tav>
                                        <p:tav tm="100000">
                                          <p:val>
                                            <p:strVal val="#ppt_h"/>
                                          </p:val>
                                        </p:tav>
                                      </p:tavLst>
                                    </p:anim>
                                  </p:childTnLst>
                                </p:cTn>
                              </p:par>
                            </p:childTnLst>
                          </p:cTn>
                        </p:par>
                        <p:par>
                          <p:cTn id="30" fill="hold">
                            <p:stCondLst>
                              <p:cond delay="18301"/>
                            </p:stCondLst>
                            <p:childTnLst>
                              <p:par>
                                <p:cTn id="31" presetID="1" presetClass="entr" presetSubtype="0" fill="hold" nodeType="afterEffect">
                                  <p:stCondLst>
                                    <p:cond delay="0"/>
                                  </p:stCondLst>
                                  <p:iterate type="lt">
                                    <p:tmAbs val="100"/>
                                  </p:iterate>
                                  <p:childTnLst>
                                    <p:set>
                                      <p:cBhvr>
                                        <p:cTn id="32" dur="1" fill="hold">
                                          <p:stCondLst>
                                            <p:cond delay="0"/>
                                          </p:stCondLst>
                                        </p:cTn>
                                        <p:tgtEl>
                                          <p:spTgt spid="14">
                                            <p:txEl>
                                              <p:pRg st="0" end="0"/>
                                            </p:txEl>
                                          </p:spTgt>
                                        </p:tgtEl>
                                        <p:attrNameLst>
                                          <p:attrName>style.visibility</p:attrName>
                                        </p:attrNameLst>
                                      </p:cBhvr>
                                      <p:to>
                                        <p:strVal val="visible"/>
                                      </p:to>
                                    </p:set>
                                  </p:childTnLst>
                                </p:cTn>
                              </p:par>
                              <p:par>
                                <p:cTn id="33" presetID="45"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0"/>
                                        <p:tgtEl>
                                          <p:spTgt spid="4"/>
                                        </p:tgtEl>
                                      </p:cBhvr>
                                    </p:animEffect>
                                    <p:anim calcmode="lin" valueType="num">
                                      <p:cBhvr>
                                        <p:cTn id="36" dur="5000" fill="hold"/>
                                        <p:tgtEl>
                                          <p:spTgt spid="4"/>
                                        </p:tgtEl>
                                        <p:attrNameLst>
                                          <p:attrName>ppt_w</p:attrName>
                                        </p:attrNameLst>
                                      </p:cBhvr>
                                      <p:tavLst>
                                        <p:tav tm="0" fmla="#ppt_w*sin(2.5*pi*$)">
                                          <p:val>
                                            <p:fltVal val="0"/>
                                          </p:val>
                                        </p:tav>
                                        <p:tav tm="100000">
                                          <p:val>
                                            <p:fltVal val="1"/>
                                          </p:val>
                                        </p:tav>
                                      </p:tavLst>
                                    </p:anim>
                                    <p:anim calcmode="lin" valueType="num">
                                      <p:cBhvr>
                                        <p:cTn id="37"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a:extLst>
              <a:ext uri="{FF2B5EF4-FFF2-40B4-BE49-F238E27FC236}">
                <a16:creationId xmlns:a16="http://schemas.microsoft.com/office/drawing/2014/main" id="{292240BF-DAEF-9372-A38D-78F3509B05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6A4615F-34DF-5873-C0C5-667234FB13B9}"/>
              </a:ext>
            </a:extLst>
          </p:cNvPr>
          <p:cNvSpPr/>
          <p:nvPr/>
        </p:nvSpPr>
        <p:spPr>
          <a:xfrm>
            <a:off x="3492961" y="251976"/>
            <a:ext cx="5307677" cy="922713"/>
          </a:xfrm>
          <a:prstGeom prst="round2DiagRect">
            <a:avLst/>
          </a:prstGeom>
          <a:gradFill>
            <a:gsLst>
              <a:gs pos="0">
                <a:schemeClr val="tx1"/>
              </a:gs>
              <a:gs pos="100000">
                <a:schemeClr val="tx1">
                  <a:lumMod val="75000"/>
                </a:schemeClr>
              </a:gs>
            </a:gsLst>
            <a:lin ang="6120000" scaled="1"/>
          </a:gradFill>
          <a:effectLst>
            <a:glow rad="101600">
              <a:schemeClr val="accent3">
                <a:satMod val="175000"/>
                <a:alpha val="40000"/>
              </a:schemeClr>
            </a:glow>
            <a:outerShdw blurRad="76200" dist="12700" dir="2700000" sy="-23000" kx="-800400" algn="bl" rotWithShape="0">
              <a:prstClr val="black">
                <a:alpha val="2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ar-EG" sz="2400" b="1" dirty="0">
                <a:ln/>
                <a:solidFill>
                  <a:schemeClr val="accent3"/>
                </a:solidFill>
                <a:latin typeface="Calibri" panose="020F0502020204030204" pitchFamily="34" charset="0"/>
                <a:ea typeface="Calibri" panose="020F0502020204030204" pitchFamily="34" charset="0"/>
                <a:cs typeface="Arial" panose="020B0604020202020204" pitchFamily="34" charset="0"/>
              </a:rPr>
              <a:t>ما الاشياء التى يمكن </a:t>
            </a:r>
            <a:r>
              <a:rPr lang="ar-EG" sz="2400" b="1" dirty="0">
                <a:ln/>
                <a:solidFill>
                  <a:srgbClr val="FF0000"/>
                </a:solidFill>
                <a:latin typeface="Calibri" panose="020F0502020204030204" pitchFamily="34" charset="0"/>
                <a:ea typeface="Calibri" panose="020F0502020204030204" pitchFamily="34" charset="0"/>
                <a:cs typeface="Arial" panose="020B0604020202020204" pitchFamily="34" charset="0"/>
              </a:rPr>
              <a:t>للمستثمر</a:t>
            </a:r>
            <a:r>
              <a:rPr lang="ar-EG" sz="2400" b="1" dirty="0">
                <a:ln/>
                <a:solidFill>
                  <a:schemeClr val="accent3"/>
                </a:solidFill>
                <a:latin typeface="Calibri" panose="020F0502020204030204" pitchFamily="34" charset="0"/>
                <a:ea typeface="Calibri" panose="020F0502020204030204" pitchFamily="34" charset="0"/>
                <a:cs typeface="Arial" panose="020B0604020202020204" pitchFamily="34" charset="0"/>
              </a:rPr>
              <a:t> أن يستثمر فيها؟</a:t>
            </a:r>
            <a:endParaRPr lang="en-US" sz="2400" b="1" dirty="0">
              <a:ln/>
              <a:solidFill>
                <a:schemeClr val="accent3"/>
              </a:solidFill>
              <a:latin typeface="Calibri" panose="020F0502020204030204" pitchFamily="34" charset="0"/>
              <a:ea typeface="Calibri" panose="020F0502020204030204" pitchFamily="34" charset="0"/>
              <a:cs typeface="Arial" panose="020B0604020202020204" pitchFamily="34" charset="0"/>
            </a:endParaRPr>
          </a:p>
          <a:p>
            <a:pPr algn="ctr" rtl="1"/>
            <a:endParaRPr lang="en-US" sz="2400" dirty="0"/>
          </a:p>
        </p:txBody>
      </p:sp>
      <p:sp>
        <p:nvSpPr>
          <p:cNvPr id="6" name="Explosion: 8 Points 5">
            <a:extLst>
              <a:ext uri="{FF2B5EF4-FFF2-40B4-BE49-F238E27FC236}">
                <a16:creationId xmlns:a16="http://schemas.microsoft.com/office/drawing/2014/main" id="{B40A36E8-6D24-6829-722E-1BCB31F2E8ED}"/>
              </a:ext>
            </a:extLst>
          </p:cNvPr>
          <p:cNvSpPr/>
          <p:nvPr/>
        </p:nvSpPr>
        <p:spPr>
          <a:xfrm>
            <a:off x="8539380" y="90955"/>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8DA18075-7E03-B436-246A-7A22E35D3F50}"/>
              </a:ext>
            </a:extLst>
          </p:cNvPr>
          <p:cNvSpPr>
            <a:spLocks noGrp="1"/>
          </p:cNvSpPr>
          <p:nvPr>
            <p:ph type="sldNum" sz="quarter" idx="12"/>
          </p:nvPr>
        </p:nvSpPr>
        <p:spPr>
          <a:xfrm>
            <a:off x="10363200" y="5899630"/>
            <a:ext cx="1142245" cy="669925"/>
          </a:xfrm>
        </p:spPr>
        <p:txBody>
          <a:bodyPr/>
          <a:lstStyle/>
          <a:p>
            <a:r>
              <a:rPr lang="ar-EG" sz="8000" dirty="0">
                <a:solidFill>
                  <a:schemeClr val="tx1"/>
                </a:solidFill>
              </a:rPr>
              <a:t>6</a:t>
            </a:r>
            <a:endParaRPr lang="en-US" sz="8000" dirty="0">
              <a:solidFill>
                <a:schemeClr val="tx1"/>
              </a:solidFill>
            </a:endParaRPr>
          </a:p>
        </p:txBody>
      </p:sp>
      <p:sp>
        <p:nvSpPr>
          <p:cNvPr id="9" name="Rectangle: Diagonal Corners Rounded 8">
            <a:extLst>
              <a:ext uri="{FF2B5EF4-FFF2-40B4-BE49-F238E27FC236}">
                <a16:creationId xmlns:a16="http://schemas.microsoft.com/office/drawing/2014/main" id="{E090905C-A8F8-9020-477E-2CA71FE514A3}"/>
              </a:ext>
            </a:extLst>
          </p:cNvPr>
          <p:cNvSpPr/>
          <p:nvPr/>
        </p:nvSpPr>
        <p:spPr>
          <a:xfrm>
            <a:off x="9851780" y="1471504"/>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8CB17454-838A-C0BB-ACC0-9860F50D77EB}"/>
              </a:ext>
            </a:extLst>
          </p:cNvPr>
          <p:cNvSpPr txBox="1"/>
          <p:nvPr/>
        </p:nvSpPr>
        <p:spPr>
          <a:xfrm>
            <a:off x="10277116" y="1967893"/>
            <a:ext cx="1250755" cy="400110"/>
          </a:xfrm>
          <a:prstGeom prst="rect">
            <a:avLst/>
          </a:prstGeom>
          <a:noFill/>
        </p:spPr>
        <p:txBody>
          <a:bodyPr wrap="square" rtlCol="0">
            <a:spAutoFit/>
          </a:bodyPr>
          <a:lstStyle/>
          <a:p>
            <a:r>
              <a:rPr lang="ar-EG" sz="2000" dirty="0">
                <a:solidFill>
                  <a:srgbClr val="FF0000"/>
                </a:solidFill>
              </a:rPr>
              <a:t>الأسهم</a:t>
            </a:r>
            <a:endParaRPr lang="en-US" sz="2000" dirty="0">
              <a:solidFill>
                <a:srgbClr val="FF0000"/>
              </a:solidFill>
            </a:endParaRPr>
          </a:p>
        </p:txBody>
      </p:sp>
      <p:sp>
        <p:nvSpPr>
          <p:cNvPr id="2" name="Explosion: 8 Points 1">
            <a:extLst>
              <a:ext uri="{FF2B5EF4-FFF2-40B4-BE49-F238E27FC236}">
                <a16:creationId xmlns:a16="http://schemas.microsoft.com/office/drawing/2014/main" id="{A70690BF-4843-3759-DB72-4464D0292639}"/>
              </a:ext>
            </a:extLst>
          </p:cNvPr>
          <p:cNvSpPr/>
          <p:nvPr/>
        </p:nvSpPr>
        <p:spPr>
          <a:xfrm>
            <a:off x="11493863" y="1303228"/>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Diagonal Corners Rounded 6">
            <a:extLst>
              <a:ext uri="{FF2B5EF4-FFF2-40B4-BE49-F238E27FC236}">
                <a16:creationId xmlns:a16="http://schemas.microsoft.com/office/drawing/2014/main" id="{EDDA58DB-6852-3CB4-25EE-6EC5AA3EFAB8}"/>
              </a:ext>
            </a:extLst>
          </p:cNvPr>
          <p:cNvSpPr/>
          <p:nvPr/>
        </p:nvSpPr>
        <p:spPr>
          <a:xfrm>
            <a:off x="7322086" y="1553565"/>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a:extLst>
              <a:ext uri="{FF2B5EF4-FFF2-40B4-BE49-F238E27FC236}">
                <a16:creationId xmlns:a16="http://schemas.microsoft.com/office/drawing/2014/main" id="{37FDCECD-86DA-2DCD-4B2B-1EDFF820BB13}"/>
              </a:ext>
            </a:extLst>
          </p:cNvPr>
          <p:cNvSpPr txBox="1"/>
          <p:nvPr/>
        </p:nvSpPr>
        <p:spPr>
          <a:xfrm>
            <a:off x="7647402" y="2053845"/>
            <a:ext cx="1250755" cy="707886"/>
          </a:xfrm>
          <a:prstGeom prst="rect">
            <a:avLst/>
          </a:prstGeom>
          <a:noFill/>
        </p:spPr>
        <p:txBody>
          <a:bodyPr wrap="square" rtlCol="0">
            <a:spAutoFit/>
          </a:bodyPr>
          <a:lstStyle/>
          <a:p>
            <a:pPr algn="ctr"/>
            <a:r>
              <a:rPr lang="ar-EG" sz="2000" dirty="0">
                <a:solidFill>
                  <a:srgbClr val="FF0000"/>
                </a:solidFill>
              </a:rPr>
              <a:t>السندات-</a:t>
            </a:r>
          </a:p>
          <a:p>
            <a:pPr algn="ctr"/>
            <a:r>
              <a:rPr lang="ar-EG" sz="2000" dirty="0">
                <a:solidFill>
                  <a:srgbClr val="FF0000"/>
                </a:solidFill>
              </a:rPr>
              <a:t>البنوك</a:t>
            </a:r>
            <a:endParaRPr lang="en-US" sz="2000" dirty="0">
              <a:solidFill>
                <a:srgbClr val="FF0000"/>
              </a:solidFill>
            </a:endParaRPr>
          </a:p>
        </p:txBody>
      </p:sp>
      <p:sp>
        <p:nvSpPr>
          <p:cNvPr id="16" name="Explosion: 8 Points 15">
            <a:extLst>
              <a:ext uri="{FF2B5EF4-FFF2-40B4-BE49-F238E27FC236}">
                <a16:creationId xmlns:a16="http://schemas.microsoft.com/office/drawing/2014/main" id="{4CBFCF15-B25F-BC1D-6903-9417D3C6F767}"/>
              </a:ext>
            </a:extLst>
          </p:cNvPr>
          <p:cNvSpPr/>
          <p:nvPr/>
        </p:nvSpPr>
        <p:spPr>
          <a:xfrm>
            <a:off x="8964169" y="1385289"/>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ectangle: Diagonal Corners Rounded 16">
            <a:extLst>
              <a:ext uri="{FF2B5EF4-FFF2-40B4-BE49-F238E27FC236}">
                <a16:creationId xmlns:a16="http://schemas.microsoft.com/office/drawing/2014/main" id="{A24DD3C5-EE52-B344-08D1-18BCD71A3704}"/>
              </a:ext>
            </a:extLst>
          </p:cNvPr>
          <p:cNvSpPr/>
          <p:nvPr/>
        </p:nvSpPr>
        <p:spPr>
          <a:xfrm>
            <a:off x="3467901" y="1591160"/>
            <a:ext cx="3227831" cy="1537551"/>
          </a:xfrm>
          <a:custGeom>
            <a:avLst/>
            <a:gdLst>
              <a:gd name="connsiteX0" fmla="*/ 256264 w 3227831"/>
              <a:gd name="connsiteY0" fmla="*/ 0 h 1537551"/>
              <a:gd name="connsiteX1" fmla="*/ 761430 w 3227831"/>
              <a:gd name="connsiteY1" fmla="*/ 0 h 1537551"/>
              <a:gd name="connsiteX2" fmla="*/ 1326028 w 3227831"/>
              <a:gd name="connsiteY2" fmla="*/ 0 h 1537551"/>
              <a:gd name="connsiteX3" fmla="*/ 1860910 w 3227831"/>
              <a:gd name="connsiteY3" fmla="*/ 0 h 1537551"/>
              <a:gd name="connsiteX4" fmla="*/ 2484939 w 3227831"/>
              <a:gd name="connsiteY4" fmla="*/ 0 h 1537551"/>
              <a:gd name="connsiteX5" fmla="*/ 3227831 w 3227831"/>
              <a:gd name="connsiteY5" fmla="*/ 0 h 1537551"/>
              <a:gd name="connsiteX6" fmla="*/ 3227831 w 3227831"/>
              <a:gd name="connsiteY6" fmla="*/ 0 h 1537551"/>
              <a:gd name="connsiteX7" fmla="*/ 3227831 w 3227831"/>
              <a:gd name="connsiteY7" fmla="*/ 401470 h 1537551"/>
              <a:gd name="connsiteX8" fmla="*/ 3227831 w 3227831"/>
              <a:gd name="connsiteY8" fmla="*/ 802940 h 1537551"/>
              <a:gd name="connsiteX9" fmla="*/ 3227831 w 3227831"/>
              <a:gd name="connsiteY9" fmla="*/ 1281287 h 1537551"/>
              <a:gd name="connsiteX10" fmla="*/ 2971567 w 3227831"/>
              <a:gd name="connsiteY10" fmla="*/ 1537551 h 1537551"/>
              <a:gd name="connsiteX11" fmla="*/ 2466401 w 3227831"/>
              <a:gd name="connsiteY11" fmla="*/ 1537551 h 1537551"/>
              <a:gd name="connsiteX12" fmla="*/ 1961234 w 3227831"/>
              <a:gd name="connsiteY12" fmla="*/ 1537551 h 1537551"/>
              <a:gd name="connsiteX13" fmla="*/ 1307489 w 3227831"/>
              <a:gd name="connsiteY13" fmla="*/ 1537551 h 1537551"/>
              <a:gd name="connsiteX14" fmla="*/ 713176 w 3227831"/>
              <a:gd name="connsiteY14" fmla="*/ 1537551 h 1537551"/>
              <a:gd name="connsiteX15" fmla="*/ 0 w 3227831"/>
              <a:gd name="connsiteY15" fmla="*/ 1537551 h 1537551"/>
              <a:gd name="connsiteX16" fmla="*/ 0 w 3227831"/>
              <a:gd name="connsiteY16" fmla="*/ 1537551 h 1537551"/>
              <a:gd name="connsiteX17" fmla="*/ 0 w 3227831"/>
              <a:gd name="connsiteY17" fmla="*/ 1097642 h 1537551"/>
              <a:gd name="connsiteX18" fmla="*/ 0 w 3227831"/>
              <a:gd name="connsiteY18" fmla="*/ 708985 h 1537551"/>
              <a:gd name="connsiteX19" fmla="*/ 0 w 3227831"/>
              <a:gd name="connsiteY19" fmla="*/ 256264 h 1537551"/>
              <a:gd name="connsiteX20" fmla="*/ 256264 w 3227831"/>
              <a:gd name="connsiteY20"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7831" h="1537551" fill="none" extrusionOk="0">
                <a:moveTo>
                  <a:pt x="256264" y="0"/>
                </a:moveTo>
                <a:cubicBezTo>
                  <a:pt x="372581" y="-5894"/>
                  <a:pt x="560048" y="58879"/>
                  <a:pt x="761430" y="0"/>
                </a:cubicBezTo>
                <a:cubicBezTo>
                  <a:pt x="962812" y="-58879"/>
                  <a:pt x="1176107" y="61327"/>
                  <a:pt x="1326028" y="0"/>
                </a:cubicBezTo>
                <a:cubicBezTo>
                  <a:pt x="1475949" y="-61327"/>
                  <a:pt x="1666667" y="45924"/>
                  <a:pt x="1860910" y="0"/>
                </a:cubicBezTo>
                <a:cubicBezTo>
                  <a:pt x="2055153" y="-45924"/>
                  <a:pt x="2265152" y="11745"/>
                  <a:pt x="2484939" y="0"/>
                </a:cubicBezTo>
                <a:cubicBezTo>
                  <a:pt x="2704726" y="-11745"/>
                  <a:pt x="2991106" y="73446"/>
                  <a:pt x="3227831" y="0"/>
                </a:cubicBezTo>
                <a:lnTo>
                  <a:pt x="3227831" y="0"/>
                </a:lnTo>
                <a:cubicBezTo>
                  <a:pt x="3253428" y="99954"/>
                  <a:pt x="3196903" y="231283"/>
                  <a:pt x="3227831" y="401470"/>
                </a:cubicBezTo>
                <a:cubicBezTo>
                  <a:pt x="3258759" y="571657"/>
                  <a:pt x="3203726" y="604676"/>
                  <a:pt x="3227831" y="802940"/>
                </a:cubicBezTo>
                <a:cubicBezTo>
                  <a:pt x="3251936" y="1001204"/>
                  <a:pt x="3205032" y="1142223"/>
                  <a:pt x="3227831" y="1281287"/>
                </a:cubicBezTo>
                <a:cubicBezTo>
                  <a:pt x="3249558" y="1451615"/>
                  <a:pt x="3120368" y="1552904"/>
                  <a:pt x="2971567" y="1537551"/>
                </a:cubicBezTo>
                <a:cubicBezTo>
                  <a:pt x="2797594" y="1563929"/>
                  <a:pt x="2626131" y="1506595"/>
                  <a:pt x="2466401" y="1537551"/>
                </a:cubicBezTo>
                <a:cubicBezTo>
                  <a:pt x="2306671" y="1568507"/>
                  <a:pt x="2203491" y="1528545"/>
                  <a:pt x="1961234" y="1537551"/>
                </a:cubicBezTo>
                <a:cubicBezTo>
                  <a:pt x="1718977" y="1546557"/>
                  <a:pt x="1529186" y="1467321"/>
                  <a:pt x="1307489" y="1537551"/>
                </a:cubicBezTo>
                <a:cubicBezTo>
                  <a:pt x="1085792" y="1607781"/>
                  <a:pt x="887131" y="1521548"/>
                  <a:pt x="713176" y="1537551"/>
                </a:cubicBezTo>
                <a:cubicBezTo>
                  <a:pt x="539221" y="1553554"/>
                  <a:pt x="332858" y="1466416"/>
                  <a:pt x="0" y="1537551"/>
                </a:cubicBezTo>
                <a:lnTo>
                  <a:pt x="0" y="1537551"/>
                </a:lnTo>
                <a:cubicBezTo>
                  <a:pt x="-27382" y="1447027"/>
                  <a:pt x="49062" y="1284407"/>
                  <a:pt x="0" y="1097642"/>
                </a:cubicBezTo>
                <a:cubicBezTo>
                  <a:pt x="-49062" y="910877"/>
                  <a:pt x="23573" y="846916"/>
                  <a:pt x="0" y="708985"/>
                </a:cubicBezTo>
                <a:cubicBezTo>
                  <a:pt x="-23573" y="571054"/>
                  <a:pt x="48157" y="472059"/>
                  <a:pt x="0" y="256264"/>
                </a:cubicBezTo>
                <a:cubicBezTo>
                  <a:pt x="-20495" y="128155"/>
                  <a:pt x="94469" y="30242"/>
                  <a:pt x="256264" y="0"/>
                </a:cubicBezTo>
                <a:close/>
              </a:path>
              <a:path w="3227831" h="1537551" stroke="0" extrusionOk="0">
                <a:moveTo>
                  <a:pt x="256264" y="0"/>
                </a:moveTo>
                <a:cubicBezTo>
                  <a:pt x="496645" y="-42690"/>
                  <a:pt x="633497" y="31868"/>
                  <a:pt x="910009" y="0"/>
                </a:cubicBezTo>
                <a:cubicBezTo>
                  <a:pt x="1186521" y="-31868"/>
                  <a:pt x="1224920" y="36584"/>
                  <a:pt x="1415175" y="0"/>
                </a:cubicBezTo>
                <a:cubicBezTo>
                  <a:pt x="1605430" y="-36584"/>
                  <a:pt x="1795805" y="68300"/>
                  <a:pt x="2068920" y="0"/>
                </a:cubicBezTo>
                <a:cubicBezTo>
                  <a:pt x="2342036" y="-68300"/>
                  <a:pt x="2569567" y="26140"/>
                  <a:pt x="2722665" y="0"/>
                </a:cubicBezTo>
                <a:cubicBezTo>
                  <a:pt x="2875764" y="-26140"/>
                  <a:pt x="3091967" y="57037"/>
                  <a:pt x="3227831" y="0"/>
                </a:cubicBezTo>
                <a:lnTo>
                  <a:pt x="3227831" y="0"/>
                </a:lnTo>
                <a:cubicBezTo>
                  <a:pt x="3260578" y="108917"/>
                  <a:pt x="3203783" y="250609"/>
                  <a:pt x="3227831" y="439909"/>
                </a:cubicBezTo>
                <a:cubicBezTo>
                  <a:pt x="3251879" y="629209"/>
                  <a:pt x="3179573" y="770090"/>
                  <a:pt x="3227831" y="892630"/>
                </a:cubicBezTo>
                <a:cubicBezTo>
                  <a:pt x="3276089" y="1015170"/>
                  <a:pt x="3210181" y="1088583"/>
                  <a:pt x="3227831" y="1281287"/>
                </a:cubicBezTo>
                <a:cubicBezTo>
                  <a:pt x="3246435" y="1440915"/>
                  <a:pt x="3121103" y="1499050"/>
                  <a:pt x="2971567" y="1537551"/>
                </a:cubicBezTo>
                <a:cubicBezTo>
                  <a:pt x="2860812" y="1591088"/>
                  <a:pt x="2634331" y="1486554"/>
                  <a:pt x="2466401" y="1537551"/>
                </a:cubicBezTo>
                <a:cubicBezTo>
                  <a:pt x="2298471" y="1588548"/>
                  <a:pt x="2014964" y="1502704"/>
                  <a:pt x="1901803" y="1537551"/>
                </a:cubicBezTo>
                <a:cubicBezTo>
                  <a:pt x="1788642" y="1572398"/>
                  <a:pt x="1459394" y="1502545"/>
                  <a:pt x="1307489" y="1537551"/>
                </a:cubicBezTo>
                <a:cubicBezTo>
                  <a:pt x="1155584" y="1572557"/>
                  <a:pt x="838149" y="1498086"/>
                  <a:pt x="683460" y="1537551"/>
                </a:cubicBezTo>
                <a:cubicBezTo>
                  <a:pt x="528771" y="1577016"/>
                  <a:pt x="293244" y="1478685"/>
                  <a:pt x="0" y="1537551"/>
                </a:cubicBezTo>
                <a:lnTo>
                  <a:pt x="0" y="1537551"/>
                </a:lnTo>
                <a:cubicBezTo>
                  <a:pt x="-16516" y="1381717"/>
                  <a:pt x="33347" y="1281133"/>
                  <a:pt x="0" y="1123268"/>
                </a:cubicBezTo>
                <a:cubicBezTo>
                  <a:pt x="-33347" y="965403"/>
                  <a:pt x="17992" y="844903"/>
                  <a:pt x="0" y="734611"/>
                </a:cubicBezTo>
                <a:cubicBezTo>
                  <a:pt x="-17992" y="624319"/>
                  <a:pt x="36862" y="492983"/>
                  <a:pt x="0" y="256264"/>
                </a:cubicBezTo>
                <a:cubicBezTo>
                  <a:pt x="-20574" y="96266"/>
                  <a:pt x="119249" y="-4174"/>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a:extLst>
              <a:ext uri="{FF2B5EF4-FFF2-40B4-BE49-F238E27FC236}">
                <a16:creationId xmlns:a16="http://schemas.microsoft.com/office/drawing/2014/main" id="{765BE0A6-B3C3-CCA5-8461-8C2CF07821DD}"/>
              </a:ext>
            </a:extLst>
          </p:cNvPr>
          <p:cNvSpPr txBox="1"/>
          <p:nvPr/>
        </p:nvSpPr>
        <p:spPr>
          <a:xfrm>
            <a:off x="3467901" y="2023305"/>
            <a:ext cx="3170919" cy="954107"/>
          </a:xfrm>
          <a:prstGeom prst="rect">
            <a:avLst/>
          </a:prstGeom>
          <a:noFill/>
        </p:spPr>
        <p:txBody>
          <a:bodyPr wrap="square" rtlCol="0">
            <a:spAutoFit/>
          </a:bodyPr>
          <a:lstStyle/>
          <a:p>
            <a:pPr algn="ctr"/>
            <a:r>
              <a:rPr lang="ar-EG" dirty="0">
                <a:solidFill>
                  <a:srgbClr val="FF0000"/>
                </a:solidFill>
              </a:rPr>
              <a:t>المشاريع الشخصية   والشراكة   </a:t>
            </a:r>
            <a:endParaRPr lang="en-US" dirty="0">
              <a:solidFill>
                <a:srgbClr val="FF0000"/>
              </a:solidFill>
            </a:endParaRPr>
          </a:p>
          <a:p>
            <a:pPr algn="ctr"/>
            <a:endParaRPr lang="en-US" sz="2000" dirty="0">
              <a:solidFill>
                <a:srgbClr val="FF0000"/>
              </a:solidFill>
            </a:endParaRPr>
          </a:p>
        </p:txBody>
      </p:sp>
      <p:sp>
        <p:nvSpPr>
          <p:cNvPr id="19" name="Explosion: 8 Points 18">
            <a:extLst>
              <a:ext uri="{FF2B5EF4-FFF2-40B4-BE49-F238E27FC236}">
                <a16:creationId xmlns:a16="http://schemas.microsoft.com/office/drawing/2014/main" id="{31B15DA4-C218-D246-126C-E17ADA853C2E}"/>
              </a:ext>
            </a:extLst>
          </p:cNvPr>
          <p:cNvSpPr/>
          <p:nvPr/>
        </p:nvSpPr>
        <p:spPr>
          <a:xfrm>
            <a:off x="6434475" y="1422884"/>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ectangle: Diagonal Corners Rounded 19">
            <a:extLst>
              <a:ext uri="{FF2B5EF4-FFF2-40B4-BE49-F238E27FC236}">
                <a16:creationId xmlns:a16="http://schemas.microsoft.com/office/drawing/2014/main" id="{892B3DAB-96DC-3E4D-7372-4254EFC8DE76}"/>
              </a:ext>
            </a:extLst>
          </p:cNvPr>
          <p:cNvSpPr/>
          <p:nvPr/>
        </p:nvSpPr>
        <p:spPr>
          <a:xfrm>
            <a:off x="802223" y="1436150"/>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a:extLst>
              <a:ext uri="{FF2B5EF4-FFF2-40B4-BE49-F238E27FC236}">
                <a16:creationId xmlns:a16="http://schemas.microsoft.com/office/drawing/2014/main" id="{F58B74E0-23BD-3CDA-E271-41423B744B6C}"/>
              </a:ext>
            </a:extLst>
          </p:cNvPr>
          <p:cNvSpPr txBox="1"/>
          <p:nvPr/>
        </p:nvSpPr>
        <p:spPr>
          <a:xfrm>
            <a:off x="1266382" y="2040224"/>
            <a:ext cx="1250755" cy="400110"/>
          </a:xfrm>
          <a:prstGeom prst="rect">
            <a:avLst/>
          </a:prstGeom>
          <a:noFill/>
        </p:spPr>
        <p:txBody>
          <a:bodyPr wrap="square" rtlCol="0">
            <a:spAutoFit/>
          </a:bodyPr>
          <a:lstStyle/>
          <a:p>
            <a:r>
              <a:rPr lang="ar-EG" sz="2000" dirty="0">
                <a:solidFill>
                  <a:srgbClr val="FF0000"/>
                </a:solidFill>
              </a:rPr>
              <a:t>العقارات</a:t>
            </a:r>
            <a:endParaRPr lang="en-US" sz="2000" dirty="0">
              <a:solidFill>
                <a:srgbClr val="FF0000"/>
              </a:solidFill>
            </a:endParaRPr>
          </a:p>
        </p:txBody>
      </p:sp>
      <p:sp>
        <p:nvSpPr>
          <p:cNvPr id="22" name="Explosion: 8 Points 21">
            <a:extLst>
              <a:ext uri="{FF2B5EF4-FFF2-40B4-BE49-F238E27FC236}">
                <a16:creationId xmlns:a16="http://schemas.microsoft.com/office/drawing/2014/main" id="{938F985A-D0E6-5E89-5EA7-834CBA85367F}"/>
              </a:ext>
            </a:extLst>
          </p:cNvPr>
          <p:cNvSpPr/>
          <p:nvPr/>
        </p:nvSpPr>
        <p:spPr>
          <a:xfrm>
            <a:off x="2401488" y="1256534"/>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Rectangle: Diagonal Corners Rounded 22">
            <a:extLst>
              <a:ext uri="{FF2B5EF4-FFF2-40B4-BE49-F238E27FC236}">
                <a16:creationId xmlns:a16="http://schemas.microsoft.com/office/drawing/2014/main" id="{FDA97DF1-1922-F180-0CB7-2A1D40339790}"/>
              </a:ext>
            </a:extLst>
          </p:cNvPr>
          <p:cNvSpPr/>
          <p:nvPr/>
        </p:nvSpPr>
        <p:spPr>
          <a:xfrm>
            <a:off x="9809428" y="3599826"/>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a:extLst>
              <a:ext uri="{FF2B5EF4-FFF2-40B4-BE49-F238E27FC236}">
                <a16:creationId xmlns:a16="http://schemas.microsoft.com/office/drawing/2014/main" id="{D73238C4-73CD-820A-3B68-C170AAB89BE2}"/>
              </a:ext>
            </a:extLst>
          </p:cNvPr>
          <p:cNvSpPr txBox="1"/>
          <p:nvPr/>
        </p:nvSpPr>
        <p:spPr>
          <a:xfrm>
            <a:off x="9851780" y="4073975"/>
            <a:ext cx="2101428" cy="400110"/>
          </a:xfrm>
          <a:prstGeom prst="rect">
            <a:avLst/>
          </a:prstGeom>
          <a:noFill/>
        </p:spPr>
        <p:txBody>
          <a:bodyPr wrap="square" rtlCol="0">
            <a:spAutoFit/>
          </a:bodyPr>
          <a:lstStyle/>
          <a:p>
            <a:r>
              <a:rPr lang="ar-EG" sz="2000" dirty="0">
                <a:solidFill>
                  <a:srgbClr val="FF0000"/>
                </a:solidFill>
              </a:rPr>
              <a:t>السلع والذهب</a:t>
            </a:r>
            <a:endParaRPr lang="en-US" sz="2000" dirty="0">
              <a:solidFill>
                <a:srgbClr val="FF0000"/>
              </a:solidFill>
            </a:endParaRPr>
          </a:p>
        </p:txBody>
      </p:sp>
      <p:sp>
        <p:nvSpPr>
          <p:cNvPr id="25" name="Explosion: 8 Points 24">
            <a:extLst>
              <a:ext uri="{FF2B5EF4-FFF2-40B4-BE49-F238E27FC236}">
                <a16:creationId xmlns:a16="http://schemas.microsoft.com/office/drawing/2014/main" id="{CA3614D5-1F09-6AE4-A831-2D8348EE4547}"/>
              </a:ext>
            </a:extLst>
          </p:cNvPr>
          <p:cNvSpPr/>
          <p:nvPr/>
        </p:nvSpPr>
        <p:spPr>
          <a:xfrm>
            <a:off x="11451511" y="3431550"/>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ectangle: Diagonal Corners Rounded 25">
            <a:extLst>
              <a:ext uri="{FF2B5EF4-FFF2-40B4-BE49-F238E27FC236}">
                <a16:creationId xmlns:a16="http://schemas.microsoft.com/office/drawing/2014/main" id="{B31E7BA2-ED22-C3D5-AFA9-9F3577071E61}"/>
              </a:ext>
            </a:extLst>
          </p:cNvPr>
          <p:cNvSpPr/>
          <p:nvPr/>
        </p:nvSpPr>
        <p:spPr>
          <a:xfrm>
            <a:off x="6475130" y="3507587"/>
            <a:ext cx="2591180" cy="1537551"/>
          </a:xfrm>
          <a:custGeom>
            <a:avLst/>
            <a:gdLst>
              <a:gd name="connsiteX0" fmla="*/ 256264 w 2591180"/>
              <a:gd name="connsiteY0" fmla="*/ 0 h 1537551"/>
              <a:gd name="connsiteX1" fmla="*/ 863342 w 2591180"/>
              <a:gd name="connsiteY1" fmla="*/ 0 h 1537551"/>
              <a:gd name="connsiteX2" fmla="*/ 1493769 w 2591180"/>
              <a:gd name="connsiteY2" fmla="*/ 0 h 1537551"/>
              <a:gd name="connsiteX3" fmla="*/ 2591180 w 2591180"/>
              <a:gd name="connsiteY3" fmla="*/ 0 h 1537551"/>
              <a:gd name="connsiteX4" fmla="*/ 2591180 w 2591180"/>
              <a:gd name="connsiteY4" fmla="*/ 0 h 1537551"/>
              <a:gd name="connsiteX5" fmla="*/ 2591180 w 2591180"/>
              <a:gd name="connsiteY5" fmla="*/ 414283 h 1537551"/>
              <a:gd name="connsiteX6" fmla="*/ 2591180 w 2591180"/>
              <a:gd name="connsiteY6" fmla="*/ 802940 h 1537551"/>
              <a:gd name="connsiteX7" fmla="*/ 2591180 w 2591180"/>
              <a:gd name="connsiteY7" fmla="*/ 1281287 h 1537551"/>
              <a:gd name="connsiteX8" fmla="*/ 2334916 w 2591180"/>
              <a:gd name="connsiteY8" fmla="*/ 1537551 h 1537551"/>
              <a:gd name="connsiteX9" fmla="*/ 1774536 w 2591180"/>
              <a:gd name="connsiteY9" fmla="*/ 1537551 h 1537551"/>
              <a:gd name="connsiteX10" fmla="*/ 1237505 w 2591180"/>
              <a:gd name="connsiteY10" fmla="*/ 1537551 h 1537551"/>
              <a:gd name="connsiteX11" fmla="*/ 653776 w 2591180"/>
              <a:gd name="connsiteY11" fmla="*/ 1537551 h 1537551"/>
              <a:gd name="connsiteX12" fmla="*/ 0 w 2591180"/>
              <a:gd name="connsiteY12" fmla="*/ 1537551 h 1537551"/>
              <a:gd name="connsiteX13" fmla="*/ 0 w 2591180"/>
              <a:gd name="connsiteY13" fmla="*/ 1537551 h 1537551"/>
              <a:gd name="connsiteX14" fmla="*/ 0 w 2591180"/>
              <a:gd name="connsiteY14" fmla="*/ 1097642 h 1537551"/>
              <a:gd name="connsiteX15" fmla="*/ 0 w 2591180"/>
              <a:gd name="connsiteY15" fmla="*/ 644921 h 1537551"/>
              <a:gd name="connsiteX16" fmla="*/ 0 w 2591180"/>
              <a:gd name="connsiteY16" fmla="*/ 256264 h 1537551"/>
              <a:gd name="connsiteX17" fmla="*/ 256264 w 2591180"/>
              <a:gd name="connsiteY17"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91180" h="1537551" fill="none" extrusionOk="0">
                <a:moveTo>
                  <a:pt x="256264" y="0"/>
                </a:moveTo>
                <a:cubicBezTo>
                  <a:pt x="525648" y="-1410"/>
                  <a:pt x="697990" y="12127"/>
                  <a:pt x="863342" y="0"/>
                </a:cubicBezTo>
                <a:cubicBezTo>
                  <a:pt x="1028694" y="-12127"/>
                  <a:pt x="1191508" y="14625"/>
                  <a:pt x="1493769" y="0"/>
                </a:cubicBezTo>
                <a:cubicBezTo>
                  <a:pt x="1796030" y="-14625"/>
                  <a:pt x="2202087" y="61832"/>
                  <a:pt x="2591180" y="0"/>
                </a:cubicBezTo>
                <a:lnTo>
                  <a:pt x="2591180" y="0"/>
                </a:lnTo>
                <a:cubicBezTo>
                  <a:pt x="2597229" y="160746"/>
                  <a:pt x="2584953" y="292617"/>
                  <a:pt x="2591180" y="414283"/>
                </a:cubicBezTo>
                <a:cubicBezTo>
                  <a:pt x="2597407" y="535949"/>
                  <a:pt x="2588341" y="638429"/>
                  <a:pt x="2591180" y="802940"/>
                </a:cubicBezTo>
                <a:cubicBezTo>
                  <a:pt x="2594019" y="967451"/>
                  <a:pt x="2569716" y="1059614"/>
                  <a:pt x="2591180" y="1281287"/>
                </a:cubicBezTo>
                <a:cubicBezTo>
                  <a:pt x="2625482" y="1443416"/>
                  <a:pt x="2456119" y="1541124"/>
                  <a:pt x="2334916" y="1537551"/>
                </a:cubicBezTo>
                <a:cubicBezTo>
                  <a:pt x="2166426" y="1542495"/>
                  <a:pt x="1890869" y="1520088"/>
                  <a:pt x="1774536" y="1537551"/>
                </a:cubicBezTo>
                <a:cubicBezTo>
                  <a:pt x="1658203" y="1555014"/>
                  <a:pt x="1398349" y="1483155"/>
                  <a:pt x="1237505" y="1537551"/>
                </a:cubicBezTo>
                <a:cubicBezTo>
                  <a:pt x="1076661" y="1591947"/>
                  <a:pt x="855287" y="1520733"/>
                  <a:pt x="653776" y="1537551"/>
                </a:cubicBezTo>
                <a:cubicBezTo>
                  <a:pt x="452265" y="1554369"/>
                  <a:pt x="139409" y="1528710"/>
                  <a:pt x="0" y="1537551"/>
                </a:cubicBezTo>
                <a:lnTo>
                  <a:pt x="0" y="1537551"/>
                </a:lnTo>
                <a:cubicBezTo>
                  <a:pt x="-40387" y="1317836"/>
                  <a:pt x="45937" y="1240299"/>
                  <a:pt x="0" y="1097642"/>
                </a:cubicBezTo>
                <a:cubicBezTo>
                  <a:pt x="-45937" y="954985"/>
                  <a:pt x="50164" y="870457"/>
                  <a:pt x="0" y="644921"/>
                </a:cubicBezTo>
                <a:cubicBezTo>
                  <a:pt x="-50164" y="419385"/>
                  <a:pt x="20680" y="413030"/>
                  <a:pt x="0" y="256264"/>
                </a:cubicBezTo>
                <a:cubicBezTo>
                  <a:pt x="-15366" y="119685"/>
                  <a:pt x="142893" y="663"/>
                  <a:pt x="256264" y="0"/>
                </a:cubicBezTo>
                <a:close/>
              </a:path>
              <a:path w="2591180" h="1537551" stroke="0" extrusionOk="0">
                <a:moveTo>
                  <a:pt x="256264" y="0"/>
                </a:moveTo>
                <a:cubicBezTo>
                  <a:pt x="442043" y="-49971"/>
                  <a:pt x="708887" y="34443"/>
                  <a:pt x="886691" y="0"/>
                </a:cubicBezTo>
                <a:cubicBezTo>
                  <a:pt x="1064495" y="-34443"/>
                  <a:pt x="1219974" y="3841"/>
                  <a:pt x="1400373" y="0"/>
                </a:cubicBezTo>
                <a:cubicBezTo>
                  <a:pt x="1580772" y="-3841"/>
                  <a:pt x="1790508" y="254"/>
                  <a:pt x="2030800" y="0"/>
                </a:cubicBezTo>
                <a:cubicBezTo>
                  <a:pt x="2271092" y="-254"/>
                  <a:pt x="2365766" y="31606"/>
                  <a:pt x="2591180" y="0"/>
                </a:cubicBezTo>
                <a:lnTo>
                  <a:pt x="2591180" y="0"/>
                </a:lnTo>
                <a:cubicBezTo>
                  <a:pt x="2608567" y="135674"/>
                  <a:pt x="2585797" y="337553"/>
                  <a:pt x="2591180" y="427096"/>
                </a:cubicBezTo>
                <a:cubicBezTo>
                  <a:pt x="2596563" y="516639"/>
                  <a:pt x="2587511" y="731816"/>
                  <a:pt x="2591180" y="828566"/>
                </a:cubicBezTo>
                <a:cubicBezTo>
                  <a:pt x="2594849" y="925316"/>
                  <a:pt x="2542922" y="1158747"/>
                  <a:pt x="2591180" y="1281287"/>
                </a:cubicBezTo>
                <a:cubicBezTo>
                  <a:pt x="2569434" y="1404767"/>
                  <a:pt x="2482553" y="1549096"/>
                  <a:pt x="2334916" y="1537551"/>
                </a:cubicBezTo>
                <a:cubicBezTo>
                  <a:pt x="2070001" y="1541089"/>
                  <a:pt x="2019447" y="1482853"/>
                  <a:pt x="1797885" y="1537551"/>
                </a:cubicBezTo>
                <a:cubicBezTo>
                  <a:pt x="1576323" y="1592249"/>
                  <a:pt x="1371578" y="1479805"/>
                  <a:pt x="1214156" y="1537551"/>
                </a:cubicBezTo>
                <a:cubicBezTo>
                  <a:pt x="1056734" y="1595297"/>
                  <a:pt x="772447" y="1510867"/>
                  <a:pt x="653776" y="1537551"/>
                </a:cubicBezTo>
                <a:cubicBezTo>
                  <a:pt x="535105" y="1564235"/>
                  <a:pt x="185206" y="1470464"/>
                  <a:pt x="0" y="1537551"/>
                </a:cubicBezTo>
                <a:lnTo>
                  <a:pt x="0" y="1537551"/>
                </a:lnTo>
                <a:cubicBezTo>
                  <a:pt x="-42878" y="1422090"/>
                  <a:pt x="46956" y="1284380"/>
                  <a:pt x="0" y="1097642"/>
                </a:cubicBezTo>
                <a:cubicBezTo>
                  <a:pt x="-46956" y="910904"/>
                  <a:pt x="9981" y="840138"/>
                  <a:pt x="0" y="657734"/>
                </a:cubicBezTo>
                <a:cubicBezTo>
                  <a:pt x="-9981" y="475330"/>
                  <a:pt x="9290" y="346032"/>
                  <a:pt x="0" y="256264"/>
                </a:cubicBezTo>
                <a:cubicBezTo>
                  <a:pt x="10935" y="86958"/>
                  <a:pt x="106077" y="27786"/>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TextBox 26">
            <a:extLst>
              <a:ext uri="{FF2B5EF4-FFF2-40B4-BE49-F238E27FC236}">
                <a16:creationId xmlns:a16="http://schemas.microsoft.com/office/drawing/2014/main" id="{92C1BA31-1AA6-8FCD-8DD1-E2632D3E8121}"/>
              </a:ext>
            </a:extLst>
          </p:cNvPr>
          <p:cNvSpPr txBox="1"/>
          <p:nvPr/>
        </p:nvSpPr>
        <p:spPr>
          <a:xfrm>
            <a:off x="6797984" y="3642779"/>
            <a:ext cx="2002653" cy="400110"/>
          </a:xfrm>
          <a:prstGeom prst="rect">
            <a:avLst/>
          </a:prstGeom>
          <a:noFill/>
        </p:spPr>
        <p:txBody>
          <a:bodyPr wrap="square" rtlCol="0">
            <a:spAutoFit/>
          </a:bodyPr>
          <a:lstStyle/>
          <a:p>
            <a:r>
              <a:rPr lang="ar-EG" sz="2000" dirty="0">
                <a:solidFill>
                  <a:srgbClr val="FF0000"/>
                </a:solidFill>
              </a:rPr>
              <a:t>العملات الرقمية</a:t>
            </a:r>
            <a:endParaRPr lang="en-US" sz="2000" dirty="0">
              <a:solidFill>
                <a:srgbClr val="FF0000"/>
              </a:solidFill>
            </a:endParaRPr>
          </a:p>
        </p:txBody>
      </p:sp>
      <p:sp>
        <p:nvSpPr>
          <p:cNvPr id="28" name="Explosion: 8 Points 27">
            <a:extLst>
              <a:ext uri="{FF2B5EF4-FFF2-40B4-BE49-F238E27FC236}">
                <a16:creationId xmlns:a16="http://schemas.microsoft.com/office/drawing/2014/main" id="{3F9C23EF-2BC2-2101-9327-5A6BDD38AA6B}"/>
              </a:ext>
            </a:extLst>
          </p:cNvPr>
          <p:cNvSpPr/>
          <p:nvPr/>
        </p:nvSpPr>
        <p:spPr>
          <a:xfrm>
            <a:off x="8809239" y="3373264"/>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a16="http://schemas.microsoft.com/office/drawing/2014/main" id="{1D7B075E-5236-0281-55DE-B1E61EAA4720}"/>
              </a:ext>
            </a:extLst>
          </p:cNvPr>
          <p:cNvSpPr/>
          <p:nvPr/>
        </p:nvSpPr>
        <p:spPr>
          <a:xfrm>
            <a:off x="4013689" y="3536062"/>
            <a:ext cx="2082311" cy="1537551"/>
          </a:xfrm>
          <a:custGeom>
            <a:avLst/>
            <a:gdLst>
              <a:gd name="connsiteX0" fmla="*/ 256264 w 2082311"/>
              <a:gd name="connsiteY0" fmla="*/ 0 h 1537551"/>
              <a:gd name="connsiteX1" fmla="*/ 731036 w 2082311"/>
              <a:gd name="connsiteY1" fmla="*/ 0 h 1537551"/>
              <a:gd name="connsiteX2" fmla="*/ 1224069 w 2082311"/>
              <a:gd name="connsiteY2" fmla="*/ 0 h 1537551"/>
              <a:gd name="connsiteX3" fmla="*/ 2082311 w 2082311"/>
              <a:gd name="connsiteY3" fmla="*/ 0 h 1537551"/>
              <a:gd name="connsiteX4" fmla="*/ 2082311 w 2082311"/>
              <a:gd name="connsiteY4" fmla="*/ 0 h 1537551"/>
              <a:gd name="connsiteX5" fmla="*/ 2082311 w 2082311"/>
              <a:gd name="connsiteY5" fmla="*/ 414283 h 1537551"/>
              <a:gd name="connsiteX6" fmla="*/ 2082311 w 2082311"/>
              <a:gd name="connsiteY6" fmla="*/ 802940 h 1537551"/>
              <a:gd name="connsiteX7" fmla="*/ 2082311 w 2082311"/>
              <a:gd name="connsiteY7" fmla="*/ 1281287 h 1537551"/>
              <a:gd name="connsiteX8" fmla="*/ 1826047 w 2082311"/>
              <a:gd name="connsiteY8" fmla="*/ 1537551 h 1537551"/>
              <a:gd name="connsiteX9" fmla="*/ 1387796 w 2082311"/>
              <a:gd name="connsiteY9" fmla="*/ 1537551 h 1537551"/>
              <a:gd name="connsiteX10" fmla="*/ 967805 w 2082311"/>
              <a:gd name="connsiteY10" fmla="*/ 1537551 h 1537551"/>
              <a:gd name="connsiteX11" fmla="*/ 511293 w 2082311"/>
              <a:gd name="connsiteY11" fmla="*/ 1537551 h 1537551"/>
              <a:gd name="connsiteX12" fmla="*/ 0 w 2082311"/>
              <a:gd name="connsiteY12" fmla="*/ 1537551 h 1537551"/>
              <a:gd name="connsiteX13" fmla="*/ 0 w 2082311"/>
              <a:gd name="connsiteY13" fmla="*/ 1537551 h 1537551"/>
              <a:gd name="connsiteX14" fmla="*/ 0 w 2082311"/>
              <a:gd name="connsiteY14" fmla="*/ 1097642 h 1537551"/>
              <a:gd name="connsiteX15" fmla="*/ 0 w 2082311"/>
              <a:gd name="connsiteY15" fmla="*/ 644921 h 1537551"/>
              <a:gd name="connsiteX16" fmla="*/ 0 w 2082311"/>
              <a:gd name="connsiteY16" fmla="*/ 256264 h 1537551"/>
              <a:gd name="connsiteX17" fmla="*/ 256264 w 2082311"/>
              <a:gd name="connsiteY17"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82311" h="1537551" fill="none" extrusionOk="0">
                <a:moveTo>
                  <a:pt x="256264" y="0"/>
                </a:moveTo>
                <a:cubicBezTo>
                  <a:pt x="397308" y="-34324"/>
                  <a:pt x="627834" y="47776"/>
                  <a:pt x="731036" y="0"/>
                </a:cubicBezTo>
                <a:cubicBezTo>
                  <a:pt x="834238" y="-47776"/>
                  <a:pt x="1106271" y="32422"/>
                  <a:pt x="1224069" y="0"/>
                </a:cubicBezTo>
                <a:cubicBezTo>
                  <a:pt x="1341867" y="-32422"/>
                  <a:pt x="1769099" y="19827"/>
                  <a:pt x="2082311" y="0"/>
                </a:cubicBezTo>
                <a:lnTo>
                  <a:pt x="2082311" y="0"/>
                </a:lnTo>
                <a:cubicBezTo>
                  <a:pt x="2088360" y="160746"/>
                  <a:pt x="2076084" y="292617"/>
                  <a:pt x="2082311" y="414283"/>
                </a:cubicBezTo>
                <a:cubicBezTo>
                  <a:pt x="2088538" y="535949"/>
                  <a:pt x="2079472" y="638429"/>
                  <a:pt x="2082311" y="802940"/>
                </a:cubicBezTo>
                <a:cubicBezTo>
                  <a:pt x="2085150" y="967451"/>
                  <a:pt x="2060847" y="1059614"/>
                  <a:pt x="2082311" y="1281287"/>
                </a:cubicBezTo>
                <a:cubicBezTo>
                  <a:pt x="2116613" y="1443416"/>
                  <a:pt x="1947250" y="1541124"/>
                  <a:pt x="1826047" y="1537551"/>
                </a:cubicBezTo>
                <a:cubicBezTo>
                  <a:pt x="1691531" y="1574779"/>
                  <a:pt x="1494231" y="1512919"/>
                  <a:pt x="1387796" y="1537551"/>
                </a:cubicBezTo>
                <a:cubicBezTo>
                  <a:pt x="1281361" y="1562183"/>
                  <a:pt x="1166026" y="1496026"/>
                  <a:pt x="967805" y="1537551"/>
                </a:cubicBezTo>
                <a:cubicBezTo>
                  <a:pt x="769584" y="1579076"/>
                  <a:pt x="630511" y="1522660"/>
                  <a:pt x="511293" y="1537551"/>
                </a:cubicBezTo>
                <a:cubicBezTo>
                  <a:pt x="392075" y="1552442"/>
                  <a:pt x="168907" y="1534782"/>
                  <a:pt x="0" y="1537551"/>
                </a:cubicBezTo>
                <a:lnTo>
                  <a:pt x="0" y="1537551"/>
                </a:lnTo>
                <a:cubicBezTo>
                  <a:pt x="-40387" y="1317836"/>
                  <a:pt x="45937" y="1240299"/>
                  <a:pt x="0" y="1097642"/>
                </a:cubicBezTo>
                <a:cubicBezTo>
                  <a:pt x="-45937" y="954985"/>
                  <a:pt x="50164" y="870457"/>
                  <a:pt x="0" y="644921"/>
                </a:cubicBezTo>
                <a:cubicBezTo>
                  <a:pt x="-50164" y="419385"/>
                  <a:pt x="20680" y="413030"/>
                  <a:pt x="0" y="256264"/>
                </a:cubicBezTo>
                <a:cubicBezTo>
                  <a:pt x="-15366" y="119685"/>
                  <a:pt x="142893" y="663"/>
                  <a:pt x="256264" y="0"/>
                </a:cubicBezTo>
                <a:close/>
              </a:path>
              <a:path w="2082311" h="1537551" stroke="0" extrusionOk="0">
                <a:moveTo>
                  <a:pt x="256264" y="0"/>
                </a:moveTo>
                <a:cubicBezTo>
                  <a:pt x="355680" y="-19247"/>
                  <a:pt x="525360" y="39162"/>
                  <a:pt x="749297" y="0"/>
                </a:cubicBezTo>
                <a:cubicBezTo>
                  <a:pt x="973234" y="-39162"/>
                  <a:pt x="1050641" y="28990"/>
                  <a:pt x="1151027" y="0"/>
                </a:cubicBezTo>
                <a:cubicBezTo>
                  <a:pt x="1251413" y="-28990"/>
                  <a:pt x="1466451" y="54693"/>
                  <a:pt x="1644060" y="0"/>
                </a:cubicBezTo>
                <a:cubicBezTo>
                  <a:pt x="1821669" y="-54693"/>
                  <a:pt x="1913937" y="7490"/>
                  <a:pt x="2082311" y="0"/>
                </a:cubicBezTo>
                <a:lnTo>
                  <a:pt x="2082311" y="0"/>
                </a:lnTo>
                <a:cubicBezTo>
                  <a:pt x="2099698" y="135674"/>
                  <a:pt x="2076928" y="337553"/>
                  <a:pt x="2082311" y="427096"/>
                </a:cubicBezTo>
                <a:cubicBezTo>
                  <a:pt x="2087694" y="516639"/>
                  <a:pt x="2078642" y="731816"/>
                  <a:pt x="2082311" y="828566"/>
                </a:cubicBezTo>
                <a:cubicBezTo>
                  <a:pt x="2085980" y="925316"/>
                  <a:pt x="2034053" y="1158747"/>
                  <a:pt x="2082311" y="1281287"/>
                </a:cubicBezTo>
                <a:cubicBezTo>
                  <a:pt x="2060565" y="1404767"/>
                  <a:pt x="1973684" y="1549096"/>
                  <a:pt x="1826047" y="1537551"/>
                </a:cubicBezTo>
                <a:cubicBezTo>
                  <a:pt x="1718655" y="1561838"/>
                  <a:pt x="1604630" y="1519200"/>
                  <a:pt x="1406056" y="1537551"/>
                </a:cubicBezTo>
                <a:cubicBezTo>
                  <a:pt x="1207482" y="1555902"/>
                  <a:pt x="1095979" y="1505178"/>
                  <a:pt x="949544" y="1537551"/>
                </a:cubicBezTo>
                <a:cubicBezTo>
                  <a:pt x="803109" y="1569924"/>
                  <a:pt x="707181" y="1511661"/>
                  <a:pt x="511293" y="1537551"/>
                </a:cubicBezTo>
                <a:cubicBezTo>
                  <a:pt x="315405" y="1563441"/>
                  <a:pt x="244967" y="1482812"/>
                  <a:pt x="0" y="1537551"/>
                </a:cubicBezTo>
                <a:lnTo>
                  <a:pt x="0" y="1537551"/>
                </a:lnTo>
                <a:cubicBezTo>
                  <a:pt x="-42878" y="1422090"/>
                  <a:pt x="46956" y="1284380"/>
                  <a:pt x="0" y="1097642"/>
                </a:cubicBezTo>
                <a:cubicBezTo>
                  <a:pt x="-46956" y="910904"/>
                  <a:pt x="9981" y="840138"/>
                  <a:pt x="0" y="657734"/>
                </a:cubicBezTo>
                <a:cubicBezTo>
                  <a:pt x="-9981" y="475330"/>
                  <a:pt x="9290" y="346032"/>
                  <a:pt x="0" y="256264"/>
                </a:cubicBezTo>
                <a:cubicBezTo>
                  <a:pt x="10935" y="86958"/>
                  <a:pt x="106077" y="27786"/>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a:extLst>
              <a:ext uri="{FF2B5EF4-FFF2-40B4-BE49-F238E27FC236}">
                <a16:creationId xmlns:a16="http://schemas.microsoft.com/office/drawing/2014/main" id="{886FB7AD-5768-D4BD-A83E-922D89D082BB}"/>
              </a:ext>
            </a:extLst>
          </p:cNvPr>
          <p:cNvSpPr txBox="1"/>
          <p:nvPr/>
        </p:nvSpPr>
        <p:spPr>
          <a:xfrm>
            <a:off x="3796698" y="3950894"/>
            <a:ext cx="2513324" cy="707886"/>
          </a:xfrm>
          <a:prstGeom prst="rect">
            <a:avLst/>
          </a:prstGeom>
          <a:noFill/>
        </p:spPr>
        <p:txBody>
          <a:bodyPr wrap="square" rtlCol="0">
            <a:spAutoFit/>
          </a:bodyPr>
          <a:lstStyle/>
          <a:p>
            <a:pPr algn="ctr"/>
            <a:r>
              <a:rPr lang="ar-EG" sz="2000" dirty="0">
                <a:solidFill>
                  <a:srgbClr val="FF0000"/>
                </a:solidFill>
              </a:rPr>
              <a:t>صناديق الاستثمار</a:t>
            </a:r>
          </a:p>
          <a:p>
            <a:pPr algn="ctr"/>
            <a:r>
              <a:rPr lang="en-US" sz="2000" dirty="0">
                <a:solidFill>
                  <a:srgbClr val="FF0000"/>
                </a:solidFill>
              </a:rPr>
              <a:t>    ETF</a:t>
            </a:r>
          </a:p>
        </p:txBody>
      </p:sp>
      <p:sp>
        <p:nvSpPr>
          <p:cNvPr id="31" name="Explosion: 8 Points 30">
            <a:extLst>
              <a:ext uri="{FF2B5EF4-FFF2-40B4-BE49-F238E27FC236}">
                <a16:creationId xmlns:a16="http://schemas.microsoft.com/office/drawing/2014/main" id="{9817C93F-4AC7-8917-9BB4-0DDBBEBE2E77}"/>
              </a:ext>
            </a:extLst>
          </p:cNvPr>
          <p:cNvSpPr/>
          <p:nvPr/>
        </p:nvSpPr>
        <p:spPr>
          <a:xfrm>
            <a:off x="5732012" y="3373216"/>
            <a:ext cx="583682"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Rectangle: Diagonal Corners Rounded 31">
            <a:extLst>
              <a:ext uri="{FF2B5EF4-FFF2-40B4-BE49-F238E27FC236}">
                <a16:creationId xmlns:a16="http://schemas.microsoft.com/office/drawing/2014/main" id="{4455B095-E24A-25E2-1FE9-2380950071F8}"/>
              </a:ext>
            </a:extLst>
          </p:cNvPr>
          <p:cNvSpPr/>
          <p:nvPr/>
        </p:nvSpPr>
        <p:spPr>
          <a:xfrm>
            <a:off x="4013689" y="5363033"/>
            <a:ext cx="5097578" cy="1307515"/>
          </a:xfrm>
          <a:custGeom>
            <a:avLst/>
            <a:gdLst>
              <a:gd name="connsiteX0" fmla="*/ 217924 w 5097578"/>
              <a:gd name="connsiteY0" fmla="*/ 0 h 1307515"/>
              <a:gd name="connsiteX1" fmla="*/ 808904 w 5097578"/>
              <a:gd name="connsiteY1" fmla="*/ 0 h 1307515"/>
              <a:gd name="connsiteX2" fmla="*/ 1302292 w 5097578"/>
              <a:gd name="connsiteY2" fmla="*/ 0 h 1307515"/>
              <a:gd name="connsiteX3" fmla="*/ 1844475 w 5097578"/>
              <a:gd name="connsiteY3" fmla="*/ 0 h 1307515"/>
              <a:gd name="connsiteX4" fmla="*/ 2435456 w 5097578"/>
              <a:gd name="connsiteY4" fmla="*/ 0 h 1307515"/>
              <a:gd name="connsiteX5" fmla="*/ 2831250 w 5097578"/>
              <a:gd name="connsiteY5" fmla="*/ 0 h 1307515"/>
              <a:gd name="connsiteX6" fmla="*/ 3227044 w 5097578"/>
              <a:gd name="connsiteY6" fmla="*/ 0 h 1307515"/>
              <a:gd name="connsiteX7" fmla="*/ 3671635 w 5097578"/>
              <a:gd name="connsiteY7" fmla="*/ 0 h 1307515"/>
              <a:gd name="connsiteX8" fmla="*/ 4213818 w 5097578"/>
              <a:gd name="connsiteY8" fmla="*/ 0 h 1307515"/>
              <a:gd name="connsiteX9" fmla="*/ 5097578 w 5097578"/>
              <a:gd name="connsiteY9" fmla="*/ 0 h 1307515"/>
              <a:gd name="connsiteX10" fmla="*/ 5097578 w 5097578"/>
              <a:gd name="connsiteY10" fmla="*/ 0 h 1307515"/>
              <a:gd name="connsiteX11" fmla="*/ 5097578 w 5097578"/>
              <a:gd name="connsiteY11" fmla="*/ 566587 h 1307515"/>
              <a:gd name="connsiteX12" fmla="*/ 5097578 w 5097578"/>
              <a:gd name="connsiteY12" fmla="*/ 1089591 h 1307515"/>
              <a:gd name="connsiteX13" fmla="*/ 4879654 w 5097578"/>
              <a:gd name="connsiteY13" fmla="*/ 1307515 h 1307515"/>
              <a:gd name="connsiteX14" fmla="*/ 4239877 w 5097578"/>
              <a:gd name="connsiteY14" fmla="*/ 1307515 h 1307515"/>
              <a:gd name="connsiteX15" fmla="*/ 3697693 w 5097578"/>
              <a:gd name="connsiteY15" fmla="*/ 1307515 h 1307515"/>
              <a:gd name="connsiteX16" fmla="*/ 3155510 w 5097578"/>
              <a:gd name="connsiteY16" fmla="*/ 1307515 h 1307515"/>
              <a:gd name="connsiteX17" fmla="*/ 2662122 w 5097578"/>
              <a:gd name="connsiteY17" fmla="*/ 1307515 h 1307515"/>
              <a:gd name="connsiteX18" fmla="*/ 2071142 w 5097578"/>
              <a:gd name="connsiteY18" fmla="*/ 1307515 h 1307515"/>
              <a:gd name="connsiteX19" fmla="*/ 1528958 w 5097578"/>
              <a:gd name="connsiteY19" fmla="*/ 1307515 h 1307515"/>
              <a:gd name="connsiteX20" fmla="*/ 1035571 w 5097578"/>
              <a:gd name="connsiteY20" fmla="*/ 1307515 h 1307515"/>
              <a:gd name="connsiteX21" fmla="*/ 0 w 5097578"/>
              <a:gd name="connsiteY21" fmla="*/ 1307515 h 1307515"/>
              <a:gd name="connsiteX22" fmla="*/ 0 w 5097578"/>
              <a:gd name="connsiteY22" fmla="*/ 1307515 h 1307515"/>
              <a:gd name="connsiteX23" fmla="*/ 0 w 5097578"/>
              <a:gd name="connsiteY23" fmla="*/ 773615 h 1307515"/>
              <a:gd name="connsiteX24" fmla="*/ 0 w 5097578"/>
              <a:gd name="connsiteY24" fmla="*/ 217924 h 1307515"/>
              <a:gd name="connsiteX25" fmla="*/ 217924 w 5097578"/>
              <a:gd name="connsiteY25" fmla="*/ 0 h 130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97578" h="1307515" fill="none" extrusionOk="0">
                <a:moveTo>
                  <a:pt x="217924" y="0"/>
                </a:moveTo>
                <a:cubicBezTo>
                  <a:pt x="510503" y="-8394"/>
                  <a:pt x="637075" y="9143"/>
                  <a:pt x="808904" y="0"/>
                </a:cubicBezTo>
                <a:cubicBezTo>
                  <a:pt x="980733" y="-9143"/>
                  <a:pt x="1078672" y="35327"/>
                  <a:pt x="1302292" y="0"/>
                </a:cubicBezTo>
                <a:cubicBezTo>
                  <a:pt x="1525912" y="-35327"/>
                  <a:pt x="1712916" y="58593"/>
                  <a:pt x="1844475" y="0"/>
                </a:cubicBezTo>
                <a:cubicBezTo>
                  <a:pt x="1976034" y="-58593"/>
                  <a:pt x="2277106" y="16420"/>
                  <a:pt x="2435456" y="0"/>
                </a:cubicBezTo>
                <a:cubicBezTo>
                  <a:pt x="2593806" y="-16420"/>
                  <a:pt x="2689743" y="32548"/>
                  <a:pt x="2831250" y="0"/>
                </a:cubicBezTo>
                <a:cubicBezTo>
                  <a:pt x="2972757" y="-32548"/>
                  <a:pt x="3036787" y="23887"/>
                  <a:pt x="3227044" y="0"/>
                </a:cubicBezTo>
                <a:cubicBezTo>
                  <a:pt x="3417301" y="-23887"/>
                  <a:pt x="3489119" y="20590"/>
                  <a:pt x="3671635" y="0"/>
                </a:cubicBezTo>
                <a:cubicBezTo>
                  <a:pt x="3854151" y="-20590"/>
                  <a:pt x="4049844" y="51834"/>
                  <a:pt x="4213818" y="0"/>
                </a:cubicBezTo>
                <a:cubicBezTo>
                  <a:pt x="4377792" y="-51834"/>
                  <a:pt x="4846232" y="80153"/>
                  <a:pt x="5097578" y="0"/>
                </a:cubicBezTo>
                <a:lnTo>
                  <a:pt x="5097578" y="0"/>
                </a:lnTo>
                <a:cubicBezTo>
                  <a:pt x="5140549" y="172658"/>
                  <a:pt x="5078096" y="312698"/>
                  <a:pt x="5097578" y="566587"/>
                </a:cubicBezTo>
                <a:cubicBezTo>
                  <a:pt x="5117060" y="820476"/>
                  <a:pt x="5056164" y="948146"/>
                  <a:pt x="5097578" y="1089591"/>
                </a:cubicBezTo>
                <a:cubicBezTo>
                  <a:pt x="5123820" y="1198658"/>
                  <a:pt x="5022532" y="1311769"/>
                  <a:pt x="4879654" y="1307515"/>
                </a:cubicBezTo>
                <a:cubicBezTo>
                  <a:pt x="4620231" y="1357617"/>
                  <a:pt x="4557651" y="1306305"/>
                  <a:pt x="4239877" y="1307515"/>
                </a:cubicBezTo>
                <a:cubicBezTo>
                  <a:pt x="3922103" y="1308725"/>
                  <a:pt x="3815430" y="1274587"/>
                  <a:pt x="3697693" y="1307515"/>
                </a:cubicBezTo>
                <a:cubicBezTo>
                  <a:pt x="3579956" y="1340443"/>
                  <a:pt x="3325385" y="1295394"/>
                  <a:pt x="3155510" y="1307515"/>
                </a:cubicBezTo>
                <a:cubicBezTo>
                  <a:pt x="2985635" y="1319636"/>
                  <a:pt x="2898940" y="1273905"/>
                  <a:pt x="2662122" y="1307515"/>
                </a:cubicBezTo>
                <a:cubicBezTo>
                  <a:pt x="2425304" y="1341125"/>
                  <a:pt x="2224341" y="1246743"/>
                  <a:pt x="2071142" y="1307515"/>
                </a:cubicBezTo>
                <a:cubicBezTo>
                  <a:pt x="1917943" y="1368287"/>
                  <a:pt x="1640103" y="1265042"/>
                  <a:pt x="1528958" y="1307515"/>
                </a:cubicBezTo>
                <a:cubicBezTo>
                  <a:pt x="1417813" y="1349988"/>
                  <a:pt x="1262737" y="1296988"/>
                  <a:pt x="1035571" y="1307515"/>
                </a:cubicBezTo>
                <a:cubicBezTo>
                  <a:pt x="808405" y="1318042"/>
                  <a:pt x="479739" y="1199306"/>
                  <a:pt x="0" y="1307515"/>
                </a:cubicBezTo>
                <a:lnTo>
                  <a:pt x="0" y="1307515"/>
                </a:lnTo>
                <a:cubicBezTo>
                  <a:pt x="-46669" y="1129931"/>
                  <a:pt x="44423" y="906315"/>
                  <a:pt x="0" y="773615"/>
                </a:cubicBezTo>
                <a:cubicBezTo>
                  <a:pt x="-44423" y="640915"/>
                  <a:pt x="31420" y="384226"/>
                  <a:pt x="0" y="217924"/>
                </a:cubicBezTo>
                <a:cubicBezTo>
                  <a:pt x="-3599" y="114692"/>
                  <a:pt x="106692" y="8383"/>
                  <a:pt x="217924" y="0"/>
                </a:cubicBezTo>
                <a:close/>
              </a:path>
              <a:path w="5097578" h="1307515" stroke="0" extrusionOk="0">
                <a:moveTo>
                  <a:pt x="217924" y="0"/>
                </a:moveTo>
                <a:cubicBezTo>
                  <a:pt x="478380" y="-30996"/>
                  <a:pt x="695534" y="57598"/>
                  <a:pt x="857701" y="0"/>
                </a:cubicBezTo>
                <a:cubicBezTo>
                  <a:pt x="1019868" y="-57598"/>
                  <a:pt x="1094427" y="29911"/>
                  <a:pt x="1253495" y="0"/>
                </a:cubicBezTo>
                <a:cubicBezTo>
                  <a:pt x="1412563" y="-29911"/>
                  <a:pt x="1715478" y="53360"/>
                  <a:pt x="1893272" y="0"/>
                </a:cubicBezTo>
                <a:cubicBezTo>
                  <a:pt x="2071066" y="-53360"/>
                  <a:pt x="2316315" y="49506"/>
                  <a:pt x="2533049" y="0"/>
                </a:cubicBezTo>
                <a:cubicBezTo>
                  <a:pt x="2749783" y="-49506"/>
                  <a:pt x="2923804" y="22555"/>
                  <a:pt x="3075233" y="0"/>
                </a:cubicBezTo>
                <a:cubicBezTo>
                  <a:pt x="3226662" y="-22555"/>
                  <a:pt x="3420161" y="65739"/>
                  <a:pt x="3666213" y="0"/>
                </a:cubicBezTo>
                <a:cubicBezTo>
                  <a:pt x="3912265" y="-65739"/>
                  <a:pt x="3923204" y="9159"/>
                  <a:pt x="4110804" y="0"/>
                </a:cubicBezTo>
                <a:cubicBezTo>
                  <a:pt x="4298404" y="-9159"/>
                  <a:pt x="4641005" y="22314"/>
                  <a:pt x="5097578" y="0"/>
                </a:cubicBezTo>
                <a:lnTo>
                  <a:pt x="5097578" y="0"/>
                </a:lnTo>
                <a:cubicBezTo>
                  <a:pt x="5146416" y="139152"/>
                  <a:pt x="5050999" y="303078"/>
                  <a:pt x="5097578" y="533900"/>
                </a:cubicBezTo>
                <a:cubicBezTo>
                  <a:pt x="5144157" y="764722"/>
                  <a:pt x="5093227" y="915273"/>
                  <a:pt x="5097578" y="1089591"/>
                </a:cubicBezTo>
                <a:cubicBezTo>
                  <a:pt x="5100885" y="1229668"/>
                  <a:pt x="4991066" y="1330085"/>
                  <a:pt x="4879654" y="1307515"/>
                </a:cubicBezTo>
                <a:cubicBezTo>
                  <a:pt x="4611473" y="1358124"/>
                  <a:pt x="4453211" y="1245217"/>
                  <a:pt x="4337470" y="1307515"/>
                </a:cubicBezTo>
                <a:cubicBezTo>
                  <a:pt x="4221729" y="1369813"/>
                  <a:pt x="3985099" y="1270678"/>
                  <a:pt x="3746490" y="1307515"/>
                </a:cubicBezTo>
                <a:cubicBezTo>
                  <a:pt x="3507881" y="1344352"/>
                  <a:pt x="3402359" y="1277777"/>
                  <a:pt x="3155510" y="1307515"/>
                </a:cubicBezTo>
                <a:cubicBezTo>
                  <a:pt x="2908661" y="1337253"/>
                  <a:pt x="2847928" y="1282115"/>
                  <a:pt x="2662122" y="1307515"/>
                </a:cubicBezTo>
                <a:cubicBezTo>
                  <a:pt x="2476316" y="1332915"/>
                  <a:pt x="2269669" y="1286106"/>
                  <a:pt x="2022345" y="1307515"/>
                </a:cubicBezTo>
                <a:cubicBezTo>
                  <a:pt x="1775021" y="1328924"/>
                  <a:pt x="1769353" y="1293602"/>
                  <a:pt x="1626551" y="1307515"/>
                </a:cubicBezTo>
                <a:cubicBezTo>
                  <a:pt x="1483749" y="1321428"/>
                  <a:pt x="1265573" y="1260714"/>
                  <a:pt x="1035571" y="1307515"/>
                </a:cubicBezTo>
                <a:cubicBezTo>
                  <a:pt x="805569" y="1354316"/>
                  <a:pt x="733163" y="1303922"/>
                  <a:pt x="590980" y="1307515"/>
                </a:cubicBezTo>
                <a:cubicBezTo>
                  <a:pt x="448797" y="1311108"/>
                  <a:pt x="157274" y="1285501"/>
                  <a:pt x="0" y="1307515"/>
                </a:cubicBezTo>
                <a:lnTo>
                  <a:pt x="0" y="1307515"/>
                </a:lnTo>
                <a:cubicBezTo>
                  <a:pt x="-11382" y="1050110"/>
                  <a:pt x="45997" y="920894"/>
                  <a:pt x="0" y="762720"/>
                </a:cubicBezTo>
                <a:cubicBezTo>
                  <a:pt x="-45997" y="604547"/>
                  <a:pt x="57388" y="403743"/>
                  <a:pt x="0" y="217924"/>
                </a:cubicBezTo>
                <a:cubicBezTo>
                  <a:pt x="-28187" y="102265"/>
                  <a:pt x="95574" y="-4029"/>
                  <a:pt x="21792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TextBox 32">
            <a:extLst>
              <a:ext uri="{FF2B5EF4-FFF2-40B4-BE49-F238E27FC236}">
                <a16:creationId xmlns:a16="http://schemas.microsoft.com/office/drawing/2014/main" id="{22329FEE-3A08-DFA6-0F32-CF9BFFE24B8D}"/>
              </a:ext>
            </a:extLst>
          </p:cNvPr>
          <p:cNvSpPr txBox="1"/>
          <p:nvPr/>
        </p:nvSpPr>
        <p:spPr>
          <a:xfrm>
            <a:off x="4254831" y="5799001"/>
            <a:ext cx="4440598" cy="646331"/>
          </a:xfrm>
          <a:prstGeom prst="rect">
            <a:avLst/>
          </a:prstGeom>
          <a:noFill/>
        </p:spPr>
        <p:txBody>
          <a:bodyPr wrap="square" rtlCol="0">
            <a:spAutoFit/>
          </a:bodyPr>
          <a:lstStyle/>
          <a:p>
            <a:pPr algn="ctr"/>
            <a:r>
              <a:rPr lang="ar-EG" dirty="0">
                <a:solidFill>
                  <a:srgbClr val="FF0000"/>
                </a:solidFill>
              </a:rPr>
              <a:t>صناديق ادارة الاموال الخاصة </a:t>
            </a:r>
            <a:endParaRPr lang="en-US" dirty="0">
              <a:solidFill>
                <a:srgbClr val="FF0000"/>
              </a:solidFill>
            </a:endParaRPr>
          </a:p>
          <a:p>
            <a:pPr algn="ctr"/>
            <a:r>
              <a:rPr lang="en-US" dirty="0">
                <a:solidFill>
                  <a:srgbClr val="FF0000"/>
                </a:solidFill>
              </a:rPr>
              <a:t>Mutual Fund </a:t>
            </a:r>
            <a:endParaRPr lang="en-US" sz="2000" dirty="0">
              <a:solidFill>
                <a:srgbClr val="FF0000"/>
              </a:solidFill>
            </a:endParaRPr>
          </a:p>
        </p:txBody>
      </p:sp>
      <p:sp>
        <p:nvSpPr>
          <p:cNvPr id="34" name="Explosion: 8 Points 33">
            <a:extLst>
              <a:ext uri="{FF2B5EF4-FFF2-40B4-BE49-F238E27FC236}">
                <a16:creationId xmlns:a16="http://schemas.microsoft.com/office/drawing/2014/main" id="{36AC6F13-9E2B-3D97-8D18-486541CE0080}"/>
              </a:ext>
            </a:extLst>
          </p:cNvPr>
          <p:cNvSpPr/>
          <p:nvPr/>
        </p:nvSpPr>
        <p:spPr>
          <a:xfrm>
            <a:off x="8898157" y="5131252"/>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6" name="Graphic 35" descr="Dollar with solid fill">
            <a:extLst>
              <a:ext uri="{FF2B5EF4-FFF2-40B4-BE49-F238E27FC236}">
                <a16:creationId xmlns:a16="http://schemas.microsoft.com/office/drawing/2014/main" id="{9C12AB0E-F7B8-10D3-75B7-62FCDEA1EC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59937" y="219713"/>
            <a:ext cx="914400" cy="914400"/>
          </a:xfrm>
          <a:prstGeom prst="rect">
            <a:avLst/>
          </a:prstGeom>
        </p:spPr>
      </p:pic>
      <p:sp>
        <p:nvSpPr>
          <p:cNvPr id="37" name="Rectangle: Diagonal Corners Rounded 36">
            <a:extLst>
              <a:ext uri="{FF2B5EF4-FFF2-40B4-BE49-F238E27FC236}">
                <a16:creationId xmlns:a16="http://schemas.microsoft.com/office/drawing/2014/main" id="{1BB9120D-F2A0-19F2-2DA3-AF682F268F63}"/>
              </a:ext>
            </a:extLst>
          </p:cNvPr>
          <p:cNvSpPr/>
          <p:nvPr/>
        </p:nvSpPr>
        <p:spPr>
          <a:xfrm>
            <a:off x="238792" y="3507587"/>
            <a:ext cx="3314764" cy="1537551"/>
          </a:xfrm>
          <a:custGeom>
            <a:avLst/>
            <a:gdLst>
              <a:gd name="connsiteX0" fmla="*/ 256264 w 3314764"/>
              <a:gd name="connsiteY0" fmla="*/ 0 h 1537551"/>
              <a:gd name="connsiteX1" fmla="*/ 766014 w 3314764"/>
              <a:gd name="connsiteY1" fmla="*/ 0 h 1537551"/>
              <a:gd name="connsiteX2" fmla="*/ 1214594 w 3314764"/>
              <a:gd name="connsiteY2" fmla="*/ 0 h 1537551"/>
              <a:gd name="connsiteX3" fmla="*/ 1754929 w 3314764"/>
              <a:gd name="connsiteY3" fmla="*/ 0 h 1537551"/>
              <a:gd name="connsiteX4" fmla="*/ 2234094 w 3314764"/>
              <a:gd name="connsiteY4" fmla="*/ 0 h 1537551"/>
              <a:gd name="connsiteX5" fmla="*/ 2682674 w 3314764"/>
              <a:gd name="connsiteY5" fmla="*/ 0 h 1537551"/>
              <a:gd name="connsiteX6" fmla="*/ 3314764 w 3314764"/>
              <a:gd name="connsiteY6" fmla="*/ 0 h 1537551"/>
              <a:gd name="connsiteX7" fmla="*/ 3314764 w 3314764"/>
              <a:gd name="connsiteY7" fmla="*/ 0 h 1537551"/>
              <a:gd name="connsiteX8" fmla="*/ 3314764 w 3314764"/>
              <a:gd name="connsiteY8" fmla="*/ 427096 h 1537551"/>
              <a:gd name="connsiteX9" fmla="*/ 3314764 w 3314764"/>
              <a:gd name="connsiteY9" fmla="*/ 854191 h 1537551"/>
              <a:gd name="connsiteX10" fmla="*/ 3314764 w 3314764"/>
              <a:gd name="connsiteY10" fmla="*/ 1281287 h 1537551"/>
              <a:gd name="connsiteX11" fmla="*/ 3058500 w 3314764"/>
              <a:gd name="connsiteY11" fmla="*/ 1537551 h 1537551"/>
              <a:gd name="connsiteX12" fmla="*/ 2548750 w 3314764"/>
              <a:gd name="connsiteY12" fmla="*/ 1537551 h 1537551"/>
              <a:gd name="connsiteX13" fmla="*/ 2039000 w 3314764"/>
              <a:gd name="connsiteY13" fmla="*/ 1537551 h 1537551"/>
              <a:gd name="connsiteX14" fmla="*/ 1529250 w 3314764"/>
              <a:gd name="connsiteY14" fmla="*/ 1537551 h 1537551"/>
              <a:gd name="connsiteX15" fmla="*/ 988915 w 3314764"/>
              <a:gd name="connsiteY15" fmla="*/ 1537551 h 1537551"/>
              <a:gd name="connsiteX16" fmla="*/ 509750 w 3314764"/>
              <a:gd name="connsiteY16" fmla="*/ 1537551 h 1537551"/>
              <a:gd name="connsiteX17" fmla="*/ 0 w 3314764"/>
              <a:gd name="connsiteY17" fmla="*/ 1537551 h 1537551"/>
              <a:gd name="connsiteX18" fmla="*/ 0 w 3314764"/>
              <a:gd name="connsiteY18" fmla="*/ 1537551 h 1537551"/>
              <a:gd name="connsiteX19" fmla="*/ 0 w 3314764"/>
              <a:gd name="connsiteY19" fmla="*/ 1097642 h 1537551"/>
              <a:gd name="connsiteX20" fmla="*/ 0 w 3314764"/>
              <a:gd name="connsiteY20" fmla="*/ 683360 h 1537551"/>
              <a:gd name="connsiteX21" fmla="*/ 0 w 3314764"/>
              <a:gd name="connsiteY21" fmla="*/ 256264 h 1537551"/>
              <a:gd name="connsiteX22" fmla="*/ 256264 w 3314764"/>
              <a:gd name="connsiteY22"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4764" h="1537551" fill="none" extrusionOk="0">
                <a:moveTo>
                  <a:pt x="256264" y="0"/>
                </a:moveTo>
                <a:cubicBezTo>
                  <a:pt x="364662" y="-32668"/>
                  <a:pt x="543352" y="20471"/>
                  <a:pt x="766014" y="0"/>
                </a:cubicBezTo>
                <a:cubicBezTo>
                  <a:pt x="988676" y="-20471"/>
                  <a:pt x="1001879" y="20011"/>
                  <a:pt x="1214594" y="0"/>
                </a:cubicBezTo>
                <a:cubicBezTo>
                  <a:pt x="1427309" y="-20011"/>
                  <a:pt x="1620752" y="23098"/>
                  <a:pt x="1754929" y="0"/>
                </a:cubicBezTo>
                <a:cubicBezTo>
                  <a:pt x="1889107" y="-23098"/>
                  <a:pt x="2059129" y="14787"/>
                  <a:pt x="2234094" y="0"/>
                </a:cubicBezTo>
                <a:cubicBezTo>
                  <a:pt x="2409059" y="-14787"/>
                  <a:pt x="2514290" y="22660"/>
                  <a:pt x="2682674" y="0"/>
                </a:cubicBezTo>
                <a:cubicBezTo>
                  <a:pt x="2851058" y="-22660"/>
                  <a:pt x="3164203" y="54480"/>
                  <a:pt x="3314764" y="0"/>
                </a:cubicBezTo>
                <a:lnTo>
                  <a:pt x="3314764" y="0"/>
                </a:lnTo>
                <a:cubicBezTo>
                  <a:pt x="3347219" y="201214"/>
                  <a:pt x="3300734" y="277173"/>
                  <a:pt x="3314764" y="427096"/>
                </a:cubicBezTo>
                <a:cubicBezTo>
                  <a:pt x="3328794" y="577019"/>
                  <a:pt x="3266474" y="652498"/>
                  <a:pt x="3314764" y="854191"/>
                </a:cubicBezTo>
                <a:cubicBezTo>
                  <a:pt x="3363054" y="1055885"/>
                  <a:pt x="3264547" y="1069709"/>
                  <a:pt x="3314764" y="1281287"/>
                </a:cubicBezTo>
                <a:cubicBezTo>
                  <a:pt x="3316637" y="1387251"/>
                  <a:pt x="3205926" y="1516858"/>
                  <a:pt x="3058500" y="1537551"/>
                </a:cubicBezTo>
                <a:cubicBezTo>
                  <a:pt x="2809539" y="1597636"/>
                  <a:pt x="2743527" y="1509934"/>
                  <a:pt x="2548750" y="1537551"/>
                </a:cubicBezTo>
                <a:cubicBezTo>
                  <a:pt x="2353973" y="1565168"/>
                  <a:pt x="2167806" y="1496705"/>
                  <a:pt x="2039000" y="1537551"/>
                </a:cubicBezTo>
                <a:cubicBezTo>
                  <a:pt x="1910194" y="1578397"/>
                  <a:pt x="1690782" y="1485884"/>
                  <a:pt x="1529250" y="1537551"/>
                </a:cubicBezTo>
                <a:cubicBezTo>
                  <a:pt x="1367718" y="1589218"/>
                  <a:pt x="1152304" y="1478787"/>
                  <a:pt x="988915" y="1537551"/>
                </a:cubicBezTo>
                <a:cubicBezTo>
                  <a:pt x="825527" y="1596315"/>
                  <a:pt x="719223" y="1535977"/>
                  <a:pt x="509750" y="1537551"/>
                </a:cubicBezTo>
                <a:cubicBezTo>
                  <a:pt x="300277" y="1539125"/>
                  <a:pt x="124332" y="1504805"/>
                  <a:pt x="0" y="1537551"/>
                </a:cubicBezTo>
                <a:lnTo>
                  <a:pt x="0" y="1537551"/>
                </a:lnTo>
                <a:cubicBezTo>
                  <a:pt x="-44599" y="1332943"/>
                  <a:pt x="21023" y="1286162"/>
                  <a:pt x="0" y="1097642"/>
                </a:cubicBezTo>
                <a:cubicBezTo>
                  <a:pt x="-21023" y="909122"/>
                  <a:pt x="48411" y="795109"/>
                  <a:pt x="0" y="683360"/>
                </a:cubicBezTo>
                <a:cubicBezTo>
                  <a:pt x="-48411" y="571611"/>
                  <a:pt x="12944" y="463520"/>
                  <a:pt x="0" y="256264"/>
                </a:cubicBezTo>
                <a:cubicBezTo>
                  <a:pt x="-5524" y="103490"/>
                  <a:pt x="125287" y="4309"/>
                  <a:pt x="256264" y="0"/>
                </a:cubicBezTo>
                <a:close/>
              </a:path>
              <a:path w="3314764" h="1537551" stroke="0" extrusionOk="0">
                <a:moveTo>
                  <a:pt x="256264" y="0"/>
                </a:moveTo>
                <a:cubicBezTo>
                  <a:pt x="510853" y="-41979"/>
                  <a:pt x="682626" y="67416"/>
                  <a:pt x="827184" y="0"/>
                </a:cubicBezTo>
                <a:cubicBezTo>
                  <a:pt x="971742" y="-67416"/>
                  <a:pt x="1049757" y="7502"/>
                  <a:pt x="1245179" y="0"/>
                </a:cubicBezTo>
                <a:cubicBezTo>
                  <a:pt x="1440601" y="-7502"/>
                  <a:pt x="1687417" y="39890"/>
                  <a:pt x="1816099" y="0"/>
                </a:cubicBezTo>
                <a:cubicBezTo>
                  <a:pt x="1944781" y="-39890"/>
                  <a:pt x="2253335" y="12716"/>
                  <a:pt x="2387019" y="0"/>
                </a:cubicBezTo>
                <a:cubicBezTo>
                  <a:pt x="2520703" y="-12716"/>
                  <a:pt x="3128324" y="10105"/>
                  <a:pt x="3314764" y="0"/>
                </a:cubicBezTo>
                <a:lnTo>
                  <a:pt x="3314764" y="0"/>
                </a:lnTo>
                <a:cubicBezTo>
                  <a:pt x="3347511" y="108917"/>
                  <a:pt x="3290716" y="250609"/>
                  <a:pt x="3314764" y="439909"/>
                </a:cubicBezTo>
                <a:cubicBezTo>
                  <a:pt x="3338812" y="629209"/>
                  <a:pt x="3266506" y="770090"/>
                  <a:pt x="3314764" y="892630"/>
                </a:cubicBezTo>
                <a:cubicBezTo>
                  <a:pt x="3363022" y="1015170"/>
                  <a:pt x="3297114" y="1088583"/>
                  <a:pt x="3314764" y="1281287"/>
                </a:cubicBezTo>
                <a:cubicBezTo>
                  <a:pt x="3333368" y="1440915"/>
                  <a:pt x="3208036" y="1499050"/>
                  <a:pt x="3058500" y="1537551"/>
                </a:cubicBezTo>
                <a:cubicBezTo>
                  <a:pt x="2919814" y="1571971"/>
                  <a:pt x="2784569" y="1502210"/>
                  <a:pt x="2640505" y="1537551"/>
                </a:cubicBezTo>
                <a:cubicBezTo>
                  <a:pt x="2496441" y="1572892"/>
                  <a:pt x="2263612" y="1511254"/>
                  <a:pt x="2161340" y="1537551"/>
                </a:cubicBezTo>
                <a:cubicBezTo>
                  <a:pt x="2059069" y="1563848"/>
                  <a:pt x="1846087" y="1534601"/>
                  <a:pt x="1651590" y="1537551"/>
                </a:cubicBezTo>
                <a:cubicBezTo>
                  <a:pt x="1457093" y="1540501"/>
                  <a:pt x="1303605" y="1510901"/>
                  <a:pt x="1111255" y="1537551"/>
                </a:cubicBezTo>
                <a:cubicBezTo>
                  <a:pt x="918906" y="1564201"/>
                  <a:pt x="750004" y="1482393"/>
                  <a:pt x="570920" y="1537551"/>
                </a:cubicBezTo>
                <a:cubicBezTo>
                  <a:pt x="391836" y="1592709"/>
                  <a:pt x="163690" y="1471253"/>
                  <a:pt x="0" y="1537551"/>
                </a:cubicBezTo>
                <a:lnTo>
                  <a:pt x="0" y="1537551"/>
                </a:lnTo>
                <a:cubicBezTo>
                  <a:pt x="-7961" y="1397557"/>
                  <a:pt x="49517" y="1300950"/>
                  <a:pt x="0" y="1084830"/>
                </a:cubicBezTo>
                <a:cubicBezTo>
                  <a:pt x="-49517" y="868710"/>
                  <a:pt x="5482" y="847542"/>
                  <a:pt x="0" y="632108"/>
                </a:cubicBezTo>
                <a:cubicBezTo>
                  <a:pt x="-5482" y="416674"/>
                  <a:pt x="17183" y="373978"/>
                  <a:pt x="0" y="256264"/>
                </a:cubicBezTo>
                <a:cubicBezTo>
                  <a:pt x="-19952" y="111781"/>
                  <a:pt x="112194" y="22808"/>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TextBox 37">
            <a:extLst>
              <a:ext uri="{FF2B5EF4-FFF2-40B4-BE49-F238E27FC236}">
                <a16:creationId xmlns:a16="http://schemas.microsoft.com/office/drawing/2014/main" id="{E5331DF0-3563-F527-6241-ABDC99BF954C}"/>
              </a:ext>
            </a:extLst>
          </p:cNvPr>
          <p:cNvSpPr txBox="1"/>
          <p:nvPr/>
        </p:nvSpPr>
        <p:spPr>
          <a:xfrm>
            <a:off x="83270" y="3975048"/>
            <a:ext cx="3640089" cy="553998"/>
          </a:xfrm>
          <a:prstGeom prst="rect">
            <a:avLst/>
          </a:prstGeom>
          <a:noFill/>
        </p:spPr>
        <p:txBody>
          <a:bodyPr wrap="square" rtlCol="0">
            <a:spAutoFit/>
          </a:bodyPr>
          <a:lstStyle/>
          <a:p>
            <a:pPr lvl="0" algn="ctr" rtl="1"/>
            <a:r>
              <a:rPr lang="en-US" sz="1000" dirty="0">
                <a:solidFill>
                  <a:srgbClr val="FF0000"/>
                </a:solidFill>
              </a:rPr>
              <a:t>SPACs  Special purpose acquisition company</a:t>
            </a:r>
          </a:p>
          <a:p>
            <a:pPr lvl="0" algn="ctr" rtl="1"/>
            <a:r>
              <a:rPr lang="ar-SA" sz="1000" dirty="0">
                <a:solidFill>
                  <a:srgbClr val="FF0000"/>
                </a:solidFill>
              </a:rPr>
              <a:t> </a:t>
            </a:r>
            <a:r>
              <a:rPr lang="ar-SA" sz="2000" dirty="0">
                <a:solidFill>
                  <a:srgbClr val="FF0000"/>
                </a:solidFill>
              </a:rPr>
              <a:t>شركات ناشئة غير محددة</a:t>
            </a:r>
            <a:endParaRPr lang="en-US" sz="2000" dirty="0">
              <a:solidFill>
                <a:srgbClr val="FF0000"/>
              </a:solidFill>
            </a:endParaRPr>
          </a:p>
        </p:txBody>
      </p:sp>
      <p:sp>
        <p:nvSpPr>
          <p:cNvPr id="39" name="Explosion: 8 Points 38">
            <a:extLst>
              <a:ext uri="{FF2B5EF4-FFF2-40B4-BE49-F238E27FC236}">
                <a16:creationId xmlns:a16="http://schemas.microsoft.com/office/drawing/2014/main" id="{0E19B037-2CC5-3A04-511C-D602D8C99E95}"/>
              </a:ext>
            </a:extLst>
          </p:cNvPr>
          <p:cNvSpPr/>
          <p:nvPr/>
        </p:nvSpPr>
        <p:spPr>
          <a:xfrm>
            <a:off x="3189567" y="3344741"/>
            <a:ext cx="583682"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EF53781-2A78-3CE3-C8E5-9D45E3E82CCA}"/>
              </a:ext>
            </a:extLst>
          </p:cNvPr>
          <p:cNvSpPr txBox="1"/>
          <p:nvPr/>
        </p:nvSpPr>
        <p:spPr>
          <a:xfrm>
            <a:off x="6806586" y="4267808"/>
            <a:ext cx="2002653" cy="553998"/>
          </a:xfrm>
          <a:prstGeom prst="rect">
            <a:avLst/>
          </a:prstGeom>
          <a:noFill/>
        </p:spPr>
        <p:txBody>
          <a:bodyPr wrap="square" rtlCol="0">
            <a:spAutoFit/>
          </a:bodyPr>
          <a:lstStyle/>
          <a:p>
            <a:pPr lvl="0" algn="ctr" rtl="1"/>
            <a:r>
              <a:rPr lang="ar-SA" sz="1000" dirty="0">
                <a:solidFill>
                  <a:srgbClr val="FF0000"/>
                </a:solidFill>
              </a:rPr>
              <a:t>الفن والمقتنيات:</a:t>
            </a:r>
            <a:endParaRPr lang="en-US" sz="1000" dirty="0">
              <a:solidFill>
                <a:srgbClr val="FF0000"/>
              </a:solidFill>
            </a:endParaRPr>
          </a:p>
          <a:p>
            <a:pPr lvl="0" algn="ctr" rtl="1"/>
            <a:r>
              <a:rPr lang="ar-SA" sz="1000" dirty="0">
                <a:solidFill>
                  <a:srgbClr val="FF0000"/>
                </a:solidFill>
              </a:rPr>
              <a:t> مثل الرسومات الفنية النادرة ومؤخرا </a:t>
            </a:r>
            <a:r>
              <a:rPr lang="en-US" sz="1000" dirty="0">
                <a:solidFill>
                  <a:srgbClr val="FF0000"/>
                </a:solidFill>
              </a:rPr>
              <a:t>NFT </a:t>
            </a:r>
          </a:p>
        </p:txBody>
      </p:sp>
    </p:spTree>
    <p:extLst>
      <p:ext uri="{BB962C8B-B14F-4D97-AF65-F5344CB8AC3E}">
        <p14:creationId xmlns:p14="http://schemas.microsoft.com/office/powerpoint/2010/main" val="408543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4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par>
                          <p:cTn id="14" fill="hold">
                            <p:stCondLst>
                              <p:cond delay="4000"/>
                            </p:stCondLst>
                            <p:childTnLst>
                              <p:par>
                                <p:cTn id="15" presetID="1" presetClass="entr" presetSubtype="0" fill="hold" nodeType="afterEffect">
                                  <p:stCondLst>
                                    <p:cond delay="0"/>
                                  </p:stCondLst>
                                  <p:iterate type="lt">
                                    <p:tmAbs val="100"/>
                                  </p:iterate>
                                  <p:childTnLst>
                                    <p:set>
                                      <p:cBhvr>
                                        <p:cTn id="16" dur="1" fill="hold">
                                          <p:stCondLst>
                                            <p:cond delay="0"/>
                                          </p:stCondLst>
                                        </p:cTn>
                                        <p:tgtEl>
                                          <p:spTgt spid="11">
                                            <p:txEl>
                                              <p:pRg st="0" end="0"/>
                                            </p:txEl>
                                          </p:spTgt>
                                        </p:tgtEl>
                                        <p:attrNameLst>
                                          <p:attrName>style.visibility</p:attrName>
                                        </p:attrNameLst>
                                      </p:cBhvr>
                                      <p:to>
                                        <p:strVal val="visible"/>
                                      </p:to>
                                    </p:set>
                                  </p:childTnLst>
                                </p:cTn>
                              </p:par>
                              <p:par>
                                <p:cTn id="17" presetID="45"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0"/>
                                        <p:tgtEl>
                                          <p:spTgt spid="2"/>
                                        </p:tgtEl>
                                      </p:cBhvr>
                                    </p:animEffect>
                                    <p:anim calcmode="lin" valueType="num">
                                      <p:cBhvr>
                                        <p:cTn id="20" dur="10000" fill="hold"/>
                                        <p:tgtEl>
                                          <p:spTgt spid="2"/>
                                        </p:tgtEl>
                                        <p:attrNameLst>
                                          <p:attrName>ppt_w</p:attrName>
                                        </p:attrNameLst>
                                      </p:cBhvr>
                                      <p:tavLst>
                                        <p:tav tm="0" fmla="#ppt_w*sin(2.5*pi*$)">
                                          <p:val>
                                            <p:fltVal val="0"/>
                                          </p:val>
                                        </p:tav>
                                        <p:tav tm="100000">
                                          <p:val>
                                            <p:fltVal val="1"/>
                                          </p:val>
                                        </p:tav>
                                      </p:tavLst>
                                    </p:anim>
                                    <p:anim calcmode="lin" valueType="num">
                                      <p:cBhvr>
                                        <p:cTn id="21" dur="10000" fill="hold"/>
                                        <p:tgtEl>
                                          <p:spTgt spid="2"/>
                                        </p:tgtEl>
                                        <p:attrNameLst>
                                          <p:attrName>ppt_h</p:attrName>
                                        </p:attrNameLst>
                                      </p:cBhvr>
                                      <p:tavLst>
                                        <p:tav tm="0">
                                          <p:val>
                                            <p:strVal val="#ppt_h"/>
                                          </p:val>
                                        </p:tav>
                                        <p:tav tm="100000">
                                          <p:val>
                                            <p:strVal val="#ppt_h"/>
                                          </p:val>
                                        </p:tav>
                                      </p:tavLst>
                                    </p:anim>
                                  </p:childTnLst>
                                </p:cTn>
                              </p:par>
                            </p:childTnLst>
                          </p:cTn>
                        </p:par>
                        <p:par>
                          <p:cTn id="22" fill="hold">
                            <p:stCondLst>
                              <p:cond delay="14000"/>
                            </p:stCondLst>
                            <p:childTnLst>
                              <p:par>
                                <p:cTn id="23" presetID="1" presetClass="entr" presetSubtype="0" fill="hold" nodeType="afterEffect">
                                  <p:stCondLst>
                                    <p:cond delay="0"/>
                                  </p:stCondLst>
                                  <p:iterate type="lt">
                                    <p:tmAbs val="100"/>
                                  </p:iterate>
                                  <p:childTnLst>
                                    <p:set>
                                      <p:cBhvr>
                                        <p:cTn id="24" dur="1" fill="hold">
                                          <p:stCondLst>
                                            <p:cond delay="0"/>
                                          </p:stCondLst>
                                        </p:cTn>
                                        <p:tgtEl>
                                          <p:spTgt spid="12">
                                            <p:txEl>
                                              <p:pRg st="0" end="0"/>
                                            </p:txEl>
                                          </p:spTgt>
                                        </p:tgtEl>
                                        <p:attrNameLst>
                                          <p:attrName>style.visibility</p:attrName>
                                        </p:attrNameLst>
                                      </p:cBhvr>
                                      <p:to>
                                        <p:strVal val="visible"/>
                                      </p:to>
                                    </p:set>
                                  </p:childTnLst>
                                </p:cTn>
                              </p:par>
                            </p:childTnLst>
                          </p:cTn>
                        </p:par>
                        <p:par>
                          <p:cTn id="25" fill="hold">
                            <p:stCondLst>
                              <p:cond delay="14701"/>
                            </p:stCondLst>
                            <p:childTnLst>
                              <p:par>
                                <p:cTn id="26" presetID="1" presetClass="entr" presetSubtype="0" fill="hold" nodeType="afterEffect">
                                  <p:stCondLst>
                                    <p:cond delay="0"/>
                                  </p:stCondLst>
                                  <p:iterate type="lt">
                                    <p:tmAbs val="100"/>
                                  </p:iterate>
                                  <p:childTnLst>
                                    <p:set>
                                      <p:cBhvr>
                                        <p:cTn id="27" dur="1" fill="hold">
                                          <p:stCondLst>
                                            <p:cond delay="0"/>
                                          </p:stCondLst>
                                        </p:cTn>
                                        <p:tgtEl>
                                          <p:spTgt spid="12">
                                            <p:txEl>
                                              <p:pRg st="1" end="1"/>
                                            </p:txEl>
                                          </p:spTgt>
                                        </p:tgtEl>
                                        <p:attrNameLst>
                                          <p:attrName>style.visibility</p:attrName>
                                        </p:attrNameLst>
                                      </p:cBhvr>
                                      <p:to>
                                        <p:strVal val="visible"/>
                                      </p:to>
                                    </p:set>
                                  </p:childTnLst>
                                </p:cTn>
                              </p:par>
                              <p:par>
                                <p:cTn id="28" presetID="45"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0"/>
                                        <p:tgtEl>
                                          <p:spTgt spid="16"/>
                                        </p:tgtEl>
                                      </p:cBhvr>
                                    </p:animEffect>
                                    <p:anim calcmode="lin" valueType="num">
                                      <p:cBhvr>
                                        <p:cTn id="31" dur="10000" fill="hold"/>
                                        <p:tgtEl>
                                          <p:spTgt spid="16"/>
                                        </p:tgtEl>
                                        <p:attrNameLst>
                                          <p:attrName>ppt_w</p:attrName>
                                        </p:attrNameLst>
                                      </p:cBhvr>
                                      <p:tavLst>
                                        <p:tav tm="0" fmla="#ppt_w*sin(2.5*pi*$)">
                                          <p:val>
                                            <p:fltVal val="0"/>
                                          </p:val>
                                        </p:tav>
                                        <p:tav tm="100000">
                                          <p:val>
                                            <p:fltVal val="1"/>
                                          </p:val>
                                        </p:tav>
                                      </p:tavLst>
                                    </p:anim>
                                    <p:anim calcmode="lin" valueType="num">
                                      <p:cBhvr>
                                        <p:cTn id="32" dur="10000" fill="hold"/>
                                        <p:tgtEl>
                                          <p:spTgt spid="16"/>
                                        </p:tgtEl>
                                        <p:attrNameLst>
                                          <p:attrName>ppt_h</p:attrName>
                                        </p:attrNameLst>
                                      </p:cBhvr>
                                      <p:tavLst>
                                        <p:tav tm="0">
                                          <p:val>
                                            <p:strVal val="#ppt_h"/>
                                          </p:val>
                                        </p:tav>
                                        <p:tav tm="100000">
                                          <p:val>
                                            <p:strVal val="#ppt_h"/>
                                          </p:val>
                                        </p:tav>
                                      </p:tavLst>
                                    </p:anim>
                                  </p:childTnLst>
                                </p:cTn>
                              </p:par>
                            </p:childTnLst>
                          </p:cTn>
                        </p:par>
                        <p:par>
                          <p:cTn id="33" fill="hold">
                            <p:stCondLst>
                              <p:cond delay="24701"/>
                            </p:stCondLst>
                            <p:childTnLst>
                              <p:par>
                                <p:cTn id="34" presetID="1" presetClass="entr" presetSubtype="0" fill="hold" nodeType="afterEffect">
                                  <p:stCondLst>
                                    <p:cond delay="0"/>
                                  </p:stCondLst>
                                  <p:iterate type="lt">
                                    <p:tmAbs val="100"/>
                                  </p:iterate>
                                  <p:childTnLst>
                                    <p:set>
                                      <p:cBhvr>
                                        <p:cTn id="35" dur="1" fill="hold">
                                          <p:stCondLst>
                                            <p:cond delay="0"/>
                                          </p:stCondLst>
                                        </p:cTn>
                                        <p:tgtEl>
                                          <p:spTgt spid="18">
                                            <p:txEl>
                                              <p:pRg st="0" end="0"/>
                                            </p:txEl>
                                          </p:spTgt>
                                        </p:tgtEl>
                                        <p:attrNameLst>
                                          <p:attrName>style.visibility</p:attrName>
                                        </p:attrNameLst>
                                      </p:cBhvr>
                                      <p:to>
                                        <p:strVal val="visible"/>
                                      </p:to>
                                    </p:set>
                                  </p:childTnLst>
                                </p:cTn>
                              </p:par>
                              <p:par>
                                <p:cTn id="36" presetID="45"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0"/>
                                        <p:tgtEl>
                                          <p:spTgt spid="19"/>
                                        </p:tgtEl>
                                      </p:cBhvr>
                                    </p:animEffect>
                                    <p:anim calcmode="lin" valueType="num">
                                      <p:cBhvr>
                                        <p:cTn id="39" dur="10000" fill="hold"/>
                                        <p:tgtEl>
                                          <p:spTgt spid="19"/>
                                        </p:tgtEl>
                                        <p:attrNameLst>
                                          <p:attrName>ppt_w</p:attrName>
                                        </p:attrNameLst>
                                      </p:cBhvr>
                                      <p:tavLst>
                                        <p:tav tm="0" fmla="#ppt_w*sin(2.5*pi*$)">
                                          <p:val>
                                            <p:fltVal val="0"/>
                                          </p:val>
                                        </p:tav>
                                        <p:tav tm="100000">
                                          <p:val>
                                            <p:fltVal val="1"/>
                                          </p:val>
                                        </p:tav>
                                      </p:tavLst>
                                    </p:anim>
                                    <p:anim calcmode="lin" valueType="num">
                                      <p:cBhvr>
                                        <p:cTn id="40" dur="10000" fill="hold"/>
                                        <p:tgtEl>
                                          <p:spTgt spid="19"/>
                                        </p:tgtEl>
                                        <p:attrNameLst>
                                          <p:attrName>ppt_h</p:attrName>
                                        </p:attrNameLst>
                                      </p:cBhvr>
                                      <p:tavLst>
                                        <p:tav tm="0">
                                          <p:val>
                                            <p:strVal val="#ppt_h"/>
                                          </p:val>
                                        </p:tav>
                                        <p:tav tm="100000">
                                          <p:val>
                                            <p:strVal val="#ppt_h"/>
                                          </p:val>
                                        </p:tav>
                                      </p:tavLst>
                                    </p:anim>
                                  </p:childTnLst>
                                </p:cTn>
                              </p:par>
                            </p:childTnLst>
                          </p:cTn>
                        </p:par>
                        <p:par>
                          <p:cTn id="41" fill="hold">
                            <p:stCondLst>
                              <p:cond delay="34701"/>
                            </p:stCondLst>
                            <p:childTnLst>
                              <p:par>
                                <p:cTn id="42" presetID="1" presetClass="entr" presetSubtype="0" fill="hold" nodeType="afterEffect">
                                  <p:stCondLst>
                                    <p:cond delay="0"/>
                                  </p:stCondLst>
                                  <p:iterate type="lt">
                                    <p:tmAbs val="100"/>
                                  </p:iterate>
                                  <p:childTnLst>
                                    <p:set>
                                      <p:cBhvr>
                                        <p:cTn id="43" dur="1" fill="hold">
                                          <p:stCondLst>
                                            <p:cond delay="0"/>
                                          </p:stCondLst>
                                        </p:cTn>
                                        <p:tgtEl>
                                          <p:spTgt spid="21">
                                            <p:txEl>
                                              <p:pRg st="0" end="0"/>
                                            </p:txEl>
                                          </p:spTgt>
                                        </p:tgtEl>
                                        <p:attrNameLst>
                                          <p:attrName>style.visibility</p:attrName>
                                        </p:attrNameLst>
                                      </p:cBhvr>
                                      <p:to>
                                        <p:strVal val="visible"/>
                                      </p:to>
                                    </p:set>
                                  </p:childTnLst>
                                </p:cTn>
                              </p:par>
                              <p:par>
                                <p:cTn id="44" presetID="45"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0"/>
                                        <p:tgtEl>
                                          <p:spTgt spid="22"/>
                                        </p:tgtEl>
                                      </p:cBhvr>
                                    </p:animEffect>
                                    <p:anim calcmode="lin" valueType="num">
                                      <p:cBhvr>
                                        <p:cTn id="47" dur="10000" fill="hold"/>
                                        <p:tgtEl>
                                          <p:spTgt spid="22"/>
                                        </p:tgtEl>
                                        <p:attrNameLst>
                                          <p:attrName>ppt_w</p:attrName>
                                        </p:attrNameLst>
                                      </p:cBhvr>
                                      <p:tavLst>
                                        <p:tav tm="0" fmla="#ppt_w*sin(2.5*pi*$)">
                                          <p:val>
                                            <p:fltVal val="0"/>
                                          </p:val>
                                        </p:tav>
                                        <p:tav tm="100000">
                                          <p:val>
                                            <p:fltVal val="1"/>
                                          </p:val>
                                        </p:tav>
                                      </p:tavLst>
                                    </p:anim>
                                    <p:anim calcmode="lin" valueType="num">
                                      <p:cBhvr>
                                        <p:cTn id="48" dur="10000" fill="hold"/>
                                        <p:tgtEl>
                                          <p:spTgt spid="22"/>
                                        </p:tgtEl>
                                        <p:attrNameLst>
                                          <p:attrName>ppt_h</p:attrName>
                                        </p:attrNameLst>
                                      </p:cBhvr>
                                      <p:tavLst>
                                        <p:tav tm="0">
                                          <p:val>
                                            <p:strVal val="#ppt_h"/>
                                          </p:val>
                                        </p:tav>
                                        <p:tav tm="100000">
                                          <p:val>
                                            <p:strVal val="#ppt_h"/>
                                          </p:val>
                                        </p:tav>
                                      </p:tavLst>
                                    </p:anim>
                                  </p:childTnLst>
                                </p:cTn>
                              </p:par>
                            </p:childTnLst>
                          </p:cTn>
                        </p:par>
                        <p:par>
                          <p:cTn id="49" fill="hold">
                            <p:stCondLst>
                              <p:cond delay="44701"/>
                            </p:stCondLst>
                            <p:childTnLst>
                              <p:par>
                                <p:cTn id="50" presetID="1" presetClass="entr" presetSubtype="0" fill="hold" nodeType="afterEffect">
                                  <p:stCondLst>
                                    <p:cond delay="0"/>
                                  </p:stCondLst>
                                  <p:iterate type="lt">
                                    <p:tmAbs val="100"/>
                                  </p:iterate>
                                  <p:childTnLst>
                                    <p:set>
                                      <p:cBhvr>
                                        <p:cTn id="51" dur="1" fill="hold">
                                          <p:stCondLst>
                                            <p:cond delay="0"/>
                                          </p:stCondLst>
                                        </p:cTn>
                                        <p:tgtEl>
                                          <p:spTgt spid="24">
                                            <p:txEl>
                                              <p:pRg st="0" end="0"/>
                                            </p:txEl>
                                          </p:spTgt>
                                        </p:tgtEl>
                                        <p:attrNameLst>
                                          <p:attrName>style.visibility</p:attrName>
                                        </p:attrNameLst>
                                      </p:cBhvr>
                                      <p:to>
                                        <p:strVal val="visible"/>
                                      </p:to>
                                    </p:set>
                                  </p:childTnLst>
                                </p:cTn>
                              </p:par>
                              <p:par>
                                <p:cTn id="52" presetID="45"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10000"/>
                                        <p:tgtEl>
                                          <p:spTgt spid="25"/>
                                        </p:tgtEl>
                                      </p:cBhvr>
                                    </p:animEffect>
                                    <p:anim calcmode="lin" valueType="num">
                                      <p:cBhvr>
                                        <p:cTn id="55" dur="10000" fill="hold"/>
                                        <p:tgtEl>
                                          <p:spTgt spid="25"/>
                                        </p:tgtEl>
                                        <p:attrNameLst>
                                          <p:attrName>ppt_w</p:attrName>
                                        </p:attrNameLst>
                                      </p:cBhvr>
                                      <p:tavLst>
                                        <p:tav tm="0" fmla="#ppt_w*sin(2.5*pi*$)">
                                          <p:val>
                                            <p:fltVal val="0"/>
                                          </p:val>
                                        </p:tav>
                                        <p:tav tm="100000">
                                          <p:val>
                                            <p:fltVal val="1"/>
                                          </p:val>
                                        </p:tav>
                                      </p:tavLst>
                                    </p:anim>
                                    <p:anim calcmode="lin" valueType="num">
                                      <p:cBhvr>
                                        <p:cTn id="56" dur="10000" fill="hold"/>
                                        <p:tgtEl>
                                          <p:spTgt spid="25"/>
                                        </p:tgtEl>
                                        <p:attrNameLst>
                                          <p:attrName>ppt_h</p:attrName>
                                        </p:attrNameLst>
                                      </p:cBhvr>
                                      <p:tavLst>
                                        <p:tav tm="0">
                                          <p:val>
                                            <p:strVal val="#ppt_h"/>
                                          </p:val>
                                        </p:tav>
                                        <p:tav tm="100000">
                                          <p:val>
                                            <p:strVal val="#ppt_h"/>
                                          </p:val>
                                        </p:tav>
                                      </p:tavLst>
                                    </p:anim>
                                  </p:childTnLst>
                                </p:cTn>
                              </p:par>
                            </p:childTnLst>
                          </p:cTn>
                        </p:par>
                        <p:par>
                          <p:cTn id="57" fill="hold">
                            <p:stCondLst>
                              <p:cond delay="54701"/>
                            </p:stCondLst>
                            <p:childTnLst>
                              <p:par>
                                <p:cTn id="58" presetID="1" presetClass="entr" presetSubtype="0" fill="hold" nodeType="afterEffect">
                                  <p:stCondLst>
                                    <p:cond delay="0"/>
                                  </p:stCondLst>
                                  <p:iterate type="lt">
                                    <p:tmAbs val="100"/>
                                  </p:iterate>
                                  <p:childTnLst>
                                    <p:set>
                                      <p:cBhvr>
                                        <p:cTn id="59" dur="1" fill="hold">
                                          <p:stCondLst>
                                            <p:cond delay="0"/>
                                          </p:stCondLst>
                                        </p:cTn>
                                        <p:tgtEl>
                                          <p:spTgt spid="27">
                                            <p:txEl>
                                              <p:pRg st="0" end="0"/>
                                            </p:txEl>
                                          </p:spTgt>
                                        </p:tgtEl>
                                        <p:attrNameLst>
                                          <p:attrName>style.visibility</p:attrName>
                                        </p:attrNameLst>
                                      </p:cBhvr>
                                      <p:to>
                                        <p:strVal val="visible"/>
                                      </p:to>
                                    </p:set>
                                  </p:childTnLst>
                                </p:cTn>
                              </p:par>
                              <p:par>
                                <p:cTn id="60" presetID="45"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0"/>
                                        <p:tgtEl>
                                          <p:spTgt spid="28"/>
                                        </p:tgtEl>
                                      </p:cBhvr>
                                    </p:animEffect>
                                    <p:anim calcmode="lin" valueType="num">
                                      <p:cBhvr>
                                        <p:cTn id="63" dur="10000" fill="hold"/>
                                        <p:tgtEl>
                                          <p:spTgt spid="28"/>
                                        </p:tgtEl>
                                        <p:attrNameLst>
                                          <p:attrName>ppt_w</p:attrName>
                                        </p:attrNameLst>
                                      </p:cBhvr>
                                      <p:tavLst>
                                        <p:tav tm="0" fmla="#ppt_w*sin(2.5*pi*$)">
                                          <p:val>
                                            <p:fltVal val="0"/>
                                          </p:val>
                                        </p:tav>
                                        <p:tav tm="100000">
                                          <p:val>
                                            <p:fltVal val="1"/>
                                          </p:val>
                                        </p:tav>
                                      </p:tavLst>
                                    </p:anim>
                                    <p:anim calcmode="lin" valueType="num">
                                      <p:cBhvr>
                                        <p:cTn id="64" dur="10000" fill="hold"/>
                                        <p:tgtEl>
                                          <p:spTgt spid="28"/>
                                        </p:tgtEl>
                                        <p:attrNameLst>
                                          <p:attrName>ppt_h</p:attrName>
                                        </p:attrNameLst>
                                      </p:cBhvr>
                                      <p:tavLst>
                                        <p:tav tm="0">
                                          <p:val>
                                            <p:strVal val="#ppt_h"/>
                                          </p:val>
                                        </p:tav>
                                        <p:tav tm="100000">
                                          <p:val>
                                            <p:strVal val="#ppt_h"/>
                                          </p:val>
                                        </p:tav>
                                      </p:tavLst>
                                    </p:anim>
                                  </p:childTnLst>
                                </p:cTn>
                              </p:par>
                            </p:childTnLst>
                          </p:cTn>
                        </p:par>
                        <p:par>
                          <p:cTn id="65" fill="hold">
                            <p:stCondLst>
                              <p:cond delay="64701"/>
                            </p:stCondLst>
                            <p:childTnLst>
                              <p:par>
                                <p:cTn id="66" presetID="1" presetClass="entr" presetSubtype="0" fill="hold" nodeType="afterEffect">
                                  <p:stCondLst>
                                    <p:cond delay="0"/>
                                  </p:stCondLst>
                                  <p:iterate type="lt">
                                    <p:tmAbs val="100"/>
                                  </p:iterate>
                                  <p:childTnLst>
                                    <p:set>
                                      <p:cBhvr>
                                        <p:cTn id="67" dur="1" fill="hold">
                                          <p:stCondLst>
                                            <p:cond delay="0"/>
                                          </p:stCondLst>
                                        </p:cTn>
                                        <p:tgtEl>
                                          <p:spTgt spid="30">
                                            <p:txEl>
                                              <p:pRg st="0" end="0"/>
                                            </p:txEl>
                                          </p:spTgt>
                                        </p:tgtEl>
                                        <p:attrNameLst>
                                          <p:attrName>style.visibility</p:attrName>
                                        </p:attrNameLst>
                                      </p:cBhvr>
                                      <p:to>
                                        <p:strVal val="visible"/>
                                      </p:to>
                                    </p:set>
                                  </p:childTnLst>
                                </p:cTn>
                              </p:par>
                            </p:childTnLst>
                          </p:cTn>
                        </p:par>
                        <p:par>
                          <p:cTn id="68" fill="hold">
                            <p:stCondLst>
                              <p:cond delay="66102"/>
                            </p:stCondLst>
                            <p:childTnLst>
                              <p:par>
                                <p:cTn id="69" presetID="1" presetClass="entr" presetSubtype="0" fill="hold" nodeType="afterEffect">
                                  <p:stCondLst>
                                    <p:cond delay="0"/>
                                  </p:stCondLst>
                                  <p:iterate type="lt">
                                    <p:tmAbs val="100"/>
                                  </p:iterate>
                                  <p:childTnLst>
                                    <p:set>
                                      <p:cBhvr>
                                        <p:cTn id="70" dur="1" fill="hold">
                                          <p:stCondLst>
                                            <p:cond delay="0"/>
                                          </p:stCondLst>
                                        </p:cTn>
                                        <p:tgtEl>
                                          <p:spTgt spid="30">
                                            <p:txEl>
                                              <p:pRg st="1" end="1"/>
                                            </p:txEl>
                                          </p:spTgt>
                                        </p:tgtEl>
                                        <p:attrNameLst>
                                          <p:attrName>style.visibility</p:attrName>
                                        </p:attrNameLst>
                                      </p:cBhvr>
                                      <p:to>
                                        <p:strVal val="visible"/>
                                      </p:to>
                                    </p:set>
                                  </p:childTnLst>
                                </p:cTn>
                              </p:par>
                              <p:par>
                                <p:cTn id="71" presetID="45"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10000"/>
                                        <p:tgtEl>
                                          <p:spTgt spid="31"/>
                                        </p:tgtEl>
                                      </p:cBhvr>
                                    </p:animEffect>
                                    <p:anim calcmode="lin" valueType="num">
                                      <p:cBhvr>
                                        <p:cTn id="74" dur="10000" fill="hold"/>
                                        <p:tgtEl>
                                          <p:spTgt spid="31"/>
                                        </p:tgtEl>
                                        <p:attrNameLst>
                                          <p:attrName>ppt_w</p:attrName>
                                        </p:attrNameLst>
                                      </p:cBhvr>
                                      <p:tavLst>
                                        <p:tav tm="0" fmla="#ppt_w*sin(2.5*pi*$)">
                                          <p:val>
                                            <p:fltVal val="0"/>
                                          </p:val>
                                        </p:tav>
                                        <p:tav tm="100000">
                                          <p:val>
                                            <p:fltVal val="1"/>
                                          </p:val>
                                        </p:tav>
                                      </p:tavLst>
                                    </p:anim>
                                    <p:anim calcmode="lin" valueType="num">
                                      <p:cBhvr>
                                        <p:cTn id="75" dur="10000" fill="hold"/>
                                        <p:tgtEl>
                                          <p:spTgt spid="31"/>
                                        </p:tgtEl>
                                        <p:attrNameLst>
                                          <p:attrName>ppt_h</p:attrName>
                                        </p:attrNameLst>
                                      </p:cBhvr>
                                      <p:tavLst>
                                        <p:tav tm="0">
                                          <p:val>
                                            <p:strVal val="#ppt_h"/>
                                          </p:val>
                                        </p:tav>
                                        <p:tav tm="100000">
                                          <p:val>
                                            <p:strVal val="#ppt_h"/>
                                          </p:val>
                                        </p:tav>
                                      </p:tavLst>
                                    </p:anim>
                                  </p:childTnLst>
                                </p:cTn>
                              </p:par>
                            </p:childTnLst>
                          </p:cTn>
                        </p:par>
                        <p:par>
                          <p:cTn id="76" fill="hold">
                            <p:stCondLst>
                              <p:cond delay="76102"/>
                            </p:stCondLst>
                            <p:childTnLst>
                              <p:par>
                                <p:cTn id="77" presetID="1" presetClass="entr" presetSubtype="0" fill="hold" nodeType="afterEffect">
                                  <p:stCondLst>
                                    <p:cond delay="0"/>
                                  </p:stCondLst>
                                  <p:iterate type="lt">
                                    <p:tmAbs val="100"/>
                                  </p:iterate>
                                  <p:childTnLst>
                                    <p:set>
                                      <p:cBhvr>
                                        <p:cTn id="78" dur="1" fill="hold">
                                          <p:stCondLst>
                                            <p:cond delay="0"/>
                                          </p:stCondLst>
                                        </p:cTn>
                                        <p:tgtEl>
                                          <p:spTgt spid="33">
                                            <p:txEl>
                                              <p:pRg st="0" end="0"/>
                                            </p:txEl>
                                          </p:spTgt>
                                        </p:tgtEl>
                                        <p:attrNameLst>
                                          <p:attrName>style.visibility</p:attrName>
                                        </p:attrNameLst>
                                      </p:cBhvr>
                                      <p:to>
                                        <p:strVal val="visible"/>
                                      </p:to>
                                    </p:set>
                                  </p:childTnLst>
                                </p:cTn>
                              </p:par>
                            </p:childTnLst>
                          </p:cTn>
                        </p:par>
                        <p:par>
                          <p:cTn id="79" fill="hold">
                            <p:stCondLst>
                              <p:cond delay="78403"/>
                            </p:stCondLst>
                            <p:childTnLst>
                              <p:par>
                                <p:cTn id="80" presetID="1" presetClass="entr" presetSubtype="0" fill="hold" nodeType="afterEffect">
                                  <p:stCondLst>
                                    <p:cond delay="0"/>
                                  </p:stCondLst>
                                  <p:iterate type="lt">
                                    <p:tmAbs val="100"/>
                                  </p:iterate>
                                  <p:childTnLst>
                                    <p:set>
                                      <p:cBhvr>
                                        <p:cTn id="81" dur="1" fill="hold">
                                          <p:stCondLst>
                                            <p:cond delay="0"/>
                                          </p:stCondLst>
                                        </p:cTn>
                                        <p:tgtEl>
                                          <p:spTgt spid="33">
                                            <p:txEl>
                                              <p:pRg st="1" end="1"/>
                                            </p:txEl>
                                          </p:spTgt>
                                        </p:tgtEl>
                                        <p:attrNameLst>
                                          <p:attrName>style.visibility</p:attrName>
                                        </p:attrNameLst>
                                      </p:cBhvr>
                                      <p:to>
                                        <p:strVal val="visible"/>
                                      </p:to>
                                    </p:set>
                                  </p:childTnLst>
                                </p:cTn>
                              </p:par>
                              <p:par>
                                <p:cTn id="82" presetID="45" presetClass="entr" presetSubtype="0"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10000"/>
                                        <p:tgtEl>
                                          <p:spTgt spid="34"/>
                                        </p:tgtEl>
                                      </p:cBhvr>
                                    </p:animEffect>
                                    <p:anim calcmode="lin" valueType="num">
                                      <p:cBhvr>
                                        <p:cTn id="85" dur="10000" fill="hold"/>
                                        <p:tgtEl>
                                          <p:spTgt spid="34"/>
                                        </p:tgtEl>
                                        <p:attrNameLst>
                                          <p:attrName>ppt_w</p:attrName>
                                        </p:attrNameLst>
                                      </p:cBhvr>
                                      <p:tavLst>
                                        <p:tav tm="0" fmla="#ppt_w*sin(2.5*pi*$)">
                                          <p:val>
                                            <p:fltVal val="0"/>
                                          </p:val>
                                        </p:tav>
                                        <p:tav tm="100000">
                                          <p:val>
                                            <p:fltVal val="1"/>
                                          </p:val>
                                        </p:tav>
                                      </p:tavLst>
                                    </p:anim>
                                    <p:anim calcmode="lin" valueType="num">
                                      <p:cBhvr>
                                        <p:cTn id="86" dur="10000" fill="hold"/>
                                        <p:tgtEl>
                                          <p:spTgt spid="34"/>
                                        </p:tgtEl>
                                        <p:attrNameLst>
                                          <p:attrName>ppt_h</p:attrName>
                                        </p:attrNameLst>
                                      </p:cBhvr>
                                      <p:tavLst>
                                        <p:tav tm="0">
                                          <p:val>
                                            <p:strVal val="#ppt_h"/>
                                          </p:val>
                                        </p:tav>
                                        <p:tav tm="100000">
                                          <p:val>
                                            <p:strVal val="#ppt_h"/>
                                          </p:val>
                                        </p:tav>
                                      </p:tavLst>
                                    </p:anim>
                                  </p:childTnLst>
                                </p:cTn>
                              </p:par>
                            </p:childTnLst>
                          </p:cTn>
                        </p:par>
                        <p:par>
                          <p:cTn id="87" fill="hold">
                            <p:stCondLst>
                              <p:cond delay="88403"/>
                            </p:stCondLst>
                            <p:childTnLst>
                              <p:par>
                                <p:cTn id="88" presetID="1" presetClass="entr" presetSubtype="0" fill="hold" nodeType="afterEffect">
                                  <p:stCondLst>
                                    <p:cond delay="0"/>
                                  </p:stCondLst>
                                  <p:iterate type="lt">
                                    <p:tmAbs val="100"/>
                                  </p:iterate>
                                  <p:childTnLst>
                                    <p:set>
                                      <p:cBhvr>
                                        <p:cTn id="89" dur="1" fill="hold">
                                          <p:stCondLst>
                                            <p:cond delay="0"/>
                                          </p:stCondLst>
                                        </p:cTn>
                                        <p:tgtEl>
                                          <p:spTgt spid="38">
                                            <p:txEl>
                                              <p:pRg st="0" end="0"/>
                                            </p:txEl>
                                          </p:spTgt>
                                        </p:tgtEl>
                                        <p:attrNameLst>
                                          <p:attrName>style.visibility</p:attrName>
                                        </p:attrNameLst>
                                      </p:cBhvr>
                                      <p:to>
                                        <p:strVal val="visible"/>
                                      </p:to>
                                    </p:set>
                                  </p:childTnLst>
                                </p:cTn>
                              </p:par>
                            </p:childTnLst>
                          </p:cTn>
                        </p:par>
                        <p:par>
                          <p:cTn id="90" fill="hold">
                            <p:stCondLst>
                              <p:cond delay="92004"/>
                            </p:stCondLst>
                            <p:childTnLst>
                              <p:par>
                                <p:cTn id="91" presetID="1" presetClass="entr" presetSubtype="0" fill="hold" nodeType="afterEffect">
                                  <p:stCondLst>
                                    <p:cond delay="0"/>
                                  </p:stCondLst>
                                  <p:iterate type="lt">
                                    <p:tmAbs val="100"/>
                                  </p:iterate>
                                  <p:childTnLst>
                                    <p:set>
                                      <p:cBhvr>
                                        <p:cTn id="92" dur="1" fill="hold">
                                          <p:stCondLst>
                                            <p:cond delay="0"/>
                                          </p:stCondLst>
                                        </p:cTn>
                                        <p:tgtEl>
                                          <p:spTgt spid="38">
                                            <p:txEl>
                                              <p:pRg st="1" end="1"/>
                                            </p:txEl>
                                          </p:spTgt>
                                        </p:tgtEl>
                                        <p:attrNameLst>
                                          <p:attrName>style.visibility</p:attrName>
                                        </p:attrNameLst>
                                      </p:cBhvr>
                                      <p:to>
                                        <p:strVal val="visible"/>
                                      </p:to>
                                    </p:set>
                                  </p:childTnLst>
                                </p:cTn>
                              </p:par>
                              <p:par>
                                <p:cTn id="93" presetID="45" presetClass="entr" presetSubtype="0"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10000"/>
                                        <p:tgtEl>
                                          <p:spTgt spid="39"/>
                                        </p:tgtEl>
                                      </p:cBhvr>
                                    </p:animEffect>
                                    <p:anim calcmode="lin" valueType="num">
                                      <p:cBhvr>
                                        <p:cTn id="96" dur="10000" fill="hold"/>
                                        <p:tgtEl>
                                          <p:spTgt spid="39"/>
                                        </p:tgtEl>
                                        <p:attrNameLst>
                                          <p:attrName>ppt_w</p:attrName>
                                        </p:attrNameLst>
                                      </p:cBhvr>
                                      <p:tavLst>
                                        <p:tav tm="0" fmla="#ppt_w*sin(2.5*pi*$)">
                                          <p:val>
                                            <p:fltVal val="0"/>
                                          </p:val>
                                        </p:tav>
                                        <p:tav tm="100000">
                                          <p:val>
                                            <p:fltVal val="1"/>
                                          </p:val>
                                        </p:tav>
                                      </p:tavLst>
                                    </p:anim>
                                    <p:anim calcmode="lin" valueType="num">
                                      <p:cBhvr>
                                        <p:cTn id="97" dur="10000" fill="hold"/>
                                        <p:tgtEl>
                                          <p:spTgt spid="39"/>
                                        </p:tgtEl>
                                        <p:attrNameLst>
                                          <p:attrName>ppt_h</p:attrName>
                                        </p:attrNameLst>
                                      </p:cBhvr>
                                      <p:tavLst>
                                        <p:tav tm="0">
                                          <p:val>
                                            <p:strVal val="#ppt_h"/>
                                          </p:val>
                                        </p:tav>
                                        <p:tav tm="100000">
                                          <p:val>
                                            <p:strVal val="#ppt_h"/>
                                          </p:val>
                                        </p:tav>
                                      </p:tavLst>
                                    </p:anim>
                                  </p:childTnLst>
                                </p:cTn>
                              </p:par>
                            </p:childTnLst>
                          </p:cTn>
                        </p:par>
                        <p:par>
                          <p:cTn id="98" fill="hold">
                            <p:stCondLst>
                              <p:cond delay="102004"/>
                            </p:stCondLst>
                            <p:childTnLst>
                              <p:par>
                                <p:cTn id="99" presetID="1" presetClass="entr" presetSubtype="0" fill="hold" nodeType="afterEffect">
                                  <p:stCondLst>
                                    <p:cond delay="0"/>
                                  </p:stCondLst>
                                  <p:iterate type="lt">
                                    <p:tmAbs val="100"/>
                                  </p:iterate>
                                  <p:childTnLst>
                                    <p:set>
                                      <p:cBhvr>
                                        <p:cTn id="100" dur="1" fill="hold">
                                          <p:stCondLst>
                                            <p:cond delay="0"/>
                                          </p:stCondLst>
                                        </p:cTn>
                                        <p:tgtEl>
                                          <p:spTgt spid="40">
                                            <p:txEl>
                                              <p:pRg st="0" end="0"/>
                                            </p:txEl>
                                          </p:spTgt>
                                        </p:tgtEl>
                                        <p:attrNameLst>
                                          <p:attrName>style.visibility</p:attrName>
                                        </p:attrNameLst>
                                      </p:cBhvr>
                                      <p:to>
                                        <p:strVal val="visible"/>
                                      </p:to>
                                    </p:set>
                                  </p:childTnLst>
                                </p:cTn>
                              </p:par>
                            </p:childTnLst>
                          </p:cTn>
                        </p:par>
                        <p:par>
                          <p:cTn id="101" fill="hold">
                            <p:stCondLst>
                              <p:cond delay="103405"/>
                            </p:stCondLst>
                            <p:childTnLst>
                              <p:par>
                                <p:cTn id="102" presetID="1" presetClass="entr" presetSubtype="0" fill="hold" nodeType="afterEffect">
                                  <p:stCondLst>
                                    <p:cond delay="0"/>
                                  </p:stCondLst>
                                  <p:iterate type="lt">
                                    <p:tmAbs val="100"/>
                                  </p:iterate>
                                  <p:childTnLst>
                                    <p:set>
                                      <p:cBhvr>
                                        <p:cTn id="103"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16" grpId="0" animBg="1"/>
      <p:bldP spid="19" grpId="0" animBg="1"/>
      <p:bldP spid="22" grpId="0" animBg="1"/>
      <p:bldP spid="25" grpId="0" animBg="1"/>
      <p:bldP spid="28" grpId="0" animBg="1"/>
      <p:bldP spid="31" grpId="0" animBg="1"/>
      <p:bldP spid="34"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a:extLst>
              <a:ext uri="{FF2B5EF4-FFF2-40B4-BE49-F238E27FC236}">
                <a16:creationId xmlns:a16="http://schemas.microsoft.com/office/drawing/2014/main" id="{292240BF-DAEF-9372-A38D-78F3509B05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6A4615F-34DF-5873-C0C5-667234FB13B9}"/>
              </a:ext>
            </a:extLst>
          </p:cNvPr>
          <p:cNvSpPr/>
          <p:nvPr/>
        </p:nvSpPr>
        <p:spPr>
          <a:xfrm>
            <a:off x="3492961" y="251976"/>
            <a:ext cx="5307677" cy="922713"/>
          </a:xfrm>
          <a:prstGeom prst="round2DiagRect">
            <a:avLst/>
          </a:prstGeom>
          <a:gradFill>
            <a:gsLst>
              <a:gs pos="0">
                <a:schemeClr val="tx1"/>
              </a:gs>
              <a:gs pos="100000">
                <a:schemeClr val="tx1">
                  <a:lumMod val="75000"/>
                </a:schemeClr>
              </a:gs>
            </a:gsLst>
            <a:lin ang="6120000" scaled="1"/>
          </a:gradFill>
          <a:effectLst>
            <a:glow rad="101600">
              <a:schemeClr val="accent3">
                <a:satMod val="175000"/>
                <a:alpha val="40000"/>
              </a:schemeClr>
            </a:glow>
            <a:outerShdw blurRad="76200" dist="12700" dir="2700000" sy="-23000" kx="-800400" algn="bl" rotWithShape="0">
              <a:prstClr val="black">
                <a:alpha val="2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rtl="1"/>
            <a:r>
              <a:rPr lang="ar-EG" sz="2400" dirty="0">
                <a:solidFill>
                  <a:srgbClr val="FF0000"/>
                </a:solidFill>
              </a:rPr>
              <a:t>المخاطرة</a:t>
            </a:r>
            <a:r>
              <a:rPr lang="ar-EG" sz="2400" dirty="0"/>
              <a:t> , </a:t>
            </a:r>
            <a:r>
              <a:rPr lang="ar-EG" sz="2400" dirty="0">
                <a:solidFill>
                  <a:srgbClr val="00B050"/>
                </a:solidFill>
              </a:rPr>
              <a:t>الربح</a:t>
            </a:r>
            <a:r>
              <a:rPr lang="ar-EG" sz="2400" dirty="0"/>
              <a:t>, </a:t>
            </a:r>
            <a:r>
              <a:rPr lang="ar-EG" sz="2400" dirty="0">
                <a:solidFill>
                  <a:srgbClr val="00B0F0"/>
                </a:solidFill>
              </a:rPr>
              <a:t>السيولة</a:t>
            </a:r>
            <a:endParaRPr lang="en-US" sz="2400" dirty="0">
              <a:solidFill>
                <a:srgbClr val="00B0F0"/>
              </a:solidFill>
            </a:endParaRPr>
          </a:p>
        </p:txBody>
      </p:sp>
      <p:sp>
        <p:nvSpPr>
          <p:cNvPr id="6" name="Explosion: 8 Points 5">
            <a:extLst>
              <a:ext uri="{FF2B5EF4-FFF2-40B4-BE49-F238E27FC236}">
                <a16:creationId xmlns:a16="http://schemas.microsoft.com/office/drawing/2014/main" id="{B40A36E8-6D24-6829-722E-1BCB31F2E8ED}"/>
              </a:ext>
            </a:extLst>
          </p:cNvPr>
          <p:cNvSpPr/>
          <p:nvPr/>
        </p:nvSpPr>
        <p:spPr>
          <a:xfrm>
            <a:off x="8539380" y="90955"/>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8DA18075-7E03-B436-246A-7A22E35D3F50}"/>
              </a:ext>
            </a:extLst>
          </p:cNvPr>
          <p:cNvSpPr>
            <a:spLocks noGrp="1"/>
          </p:cNvSpPr>
          <p:nvPr>
            <p:ph type="sldNum" sz="quarter" idx="12"/>
          </p:nvPr>
        </p:nvSpPr>
        <p:spPr>
          <a:xfrm>
            <a:off x="10363200" y="5899630"/>
            <a:ext cx="1142245" cy="669925"/>
          </a:xfrm>
        </p:spPr>
        <p:txBody>
          <a:bodyPr/>
          <a:lstStyle/>
          <a:p>
            <a:r>
              <a:rPr lang="ar-EG" sz="8000" dirty="0">
                <a:solidFill>
                  <a:schemeClr val="tx1"/>
                </a:solidFill>
              </a:rPr>
              <a:t>7</a:t>
            </a:r>
            <a:endParaRPr lang="en-US" sz="8000" dirty="0">
              <a:solidFill>
                <a:schemeClr val="tx1"/>
              </a:solidFill>
            </a:endParaRPr>
          </a:p>
        </p:txBody>
      </p:sp>
      <p:graphicFrame>
        <p:nvGraphicFramePr>
          <p:cNvPr id="4" name="Diagram 3">
            <a:extLst>
              <a:ext uri="{FF2B5EF4-FFF2-40B4-BE49-F238E27FC236}">
                <a16:creationId xmlns:a16="http://schemas.microsoft.com/office/drawing/2014/main" id="{782380E9-9309-1FCC-ACE2-26BF307AF683}"/>
              </a:ext>
            </a:extLst>
          </p:cNvPr>
          <p:cNvGraphicFramePr/>
          <p:nvPr>
            <p:extLst>
              <p:ext uri="{D42A27DB-BD31-4B8C-83A1-F6EECF244321}">
                <p14:modId xmlns:p14="http://schemas.microsoft.com/office/powerpoint/2010/main" val="4148538972"/>
              </p:ext>
            </p:extLst>
          </p:nvPr>
        </p:nvGraphicFramePr>
        <p:xfrm>
          <a:off x="2032000" y="134837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Businessman pointing up">
            <a:extLst>
              <a:ext uri="{FF2B5EF4-FFF2-40B4-BE49-F238E27FC236}">
                <a16:creationId xmlns:a16="http://schemas.microsoft.com/office/drawing/2014/main" id="{477AADE4-A0CD-33C3-F409-D2F8B4AF53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00637" y="2135894"/>
            <a:ext cx="1603132" cy="4183684"/>
          </a:xfrm>
          <a:prstGeom prst="rect">
            <a:avLst/>
          </a:prstGeom>
        </p:spPr>
      </p:pic>
    </p:spTree>
    <p:extLst>
      <p:ext uri="{BB962C8B-B14F-4D97-AF65-F5344CB8AC3E}">
        <p14:creationId xmlns:p14="http://schemas.microsoft.com/office/powerpoint/2010/main" val="271025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4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a:extLst>
              <a:ext uri="{FF2B5EF4-FFF2-40B4-BE49-F238E27FC236}">
                <a16:creationId xmlns:a16="http://schemas.microsoft.com/office/drawing/2014/main" id="{292240BF-DAEF-9372-A38D-78F3509B05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6A4615F-34DF-5873-C0C5-667234FB13B9}"/>
              </a:ext>
            </a:extLst>
          </p:cNvPr>
          <p:cNvSpPr/>
          <p:nvPr/>
        </p:nvSpPr>
        <p:spPr>
          <a:xfrm>
            <a:off x="3492961" y="251976"/>
            <a:ext cx="5307677" cy="922713"/>
          </a:xfrm>
          <a:prstGeom prst="round2DiagRect">
            <a:avLst/>
          </a:prstGeom>
          <a:gradFill>
            <a:gsLst>
              <a:gs pos="0">
                <a:schemeClr val="tx1"/>
              </a:gs>
              <a:gs pos="100000">
                <a:schemeClr val="tx1">
                  <a:lumMod val="75000"/>
                </a:schemeClr>
              </a:gs>
            </a:gsLst>
            <a:lin ang="6120000" scaled="1"/>
          </a:gradFill>
          <a:effectLst>
            <a:glow rad="101600">
              <a:schemeClr val="accent3">
                <a:satMod val="175000"/>
                <a:alpha val="40000"/>
              </a:schemeClr>
            </a:glow>
            <a:outerShdw blurRad="76200" dist="12700" dir="2700000" sy="-23000" kx="-800400" algn="bl" rotWithShape="0">
              <a:prstClr val="black">
                <a:alpha val="2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rtl="1"/>
            <a:r>
              <a:rPr lang="ar-EG" sz="2400" dirty="0">
                <a:solidFill>
                  <a:srgbClr val="FF0000"/>
                </a:solidFill>
              </a:rPr>
              <a:t>المخاطرة</a:t>
            </a:r>
            <a:r>
              <a:rPr lang="ar-EG" sz="2400" dirty="0"/>
              <a:t> , </a:t>
            </a:r>
            <a:r>
              <a:rPr lang="ar-EG" sz="2400" dirty="0">
                <a:solidFill>
                  <a:srgbClr val="00B050"/>
                </a:solidFill>
              </a:rPr>
              <a:t>الربح</a:t>
            </a:r>
            <a:r>
              <a:rPr lang="ar-EG" sz="2400" dirty="0"/>
              <a:t>, </a:t>
            </a:r>
            <a:r>
              <a:rPr lang="ar-EG" sz="2400" dirty="0">
                <a:solidFill>
                  <a:srgbClr val="00B0F0"/>
                </a:solidFill>
              </a:rPr>
              <a:t>السيولة</a:t>
            </a:r>
            <a:endParaRPr lang="en-US" sz="2400" dirty="0">
              <a:solidFill>
                <a:srgbClr val="00B0F0"/>
              </a:solidFill>
            </a:endParaRPr>
          </a:p>
        </p:txBody>
      </p:sp>
      <p:sp>
        <p:nvSpPr>
          <p:cNvPr id="6" name="Explosion: 8 Points 5">
            <a:extLst>
              <a:ext uri="{FF2B5EF4-FFF2-40B4-BE49-F238E27FC236}">
                <a16:creationId xmlns:a16="http://schemas.microsoft.com/office/drawing/2014/main" id="{B40A36E8-6D24-6829-722E-1BCB31F2E8ED}"/>
              </a:ext>
            </a:extLst>
          </p:cNvPr>
          <p:cNvSpPr/>
          <p:nvPr/>
        </p:nvSpPr>
        <p:spPr>
          <a:xfrm>
            <a:off x="8539380" y="90955"/>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8DA18075-7E03-B436-246A-7A22E35D3F50}"/>
              </a:ext>
            </a:extLst>
          </p:cNvPr>
          <p:cNvSpPr>
            <a:spLocks noGrp="1"/>
          </p:cNvSpPr>
          <p:nvPr>
            <p:ph type="sldNum" sz="quarter" idx="12"/>
          </p:nvPr>
        </p:nvSpPr>
        <p:spPr>
          <a:xfrm>
            <a:off x="10363200" y="5899630"/>
            <a:ext cx="1142245" cy="669925"/>
          </a:xfrm>
        </p:spPr>
        <p:txBody>
          <a:bodyPr/>
          <a:lstStyle/>
          <a:p>
            <a:r>
              <a:rPr lang="ar-EG" sz="8000" dirty="0">
                <a:solidFill>
                  <a:schemeClr val="tx1"/>
                </a:solidFill>
              </a:rPr>
              <a:t>8</a:t>
            </a:r>
            <a:endParaRPr lang="en-US" sz="8000" dirty="0">
              <a:solidFill>
                <a:schemeClr val="tx1"/>
              </a:solidFill>
            </a:endParaRPr>
          </a:p>
        </p:txBody>
      </p:sp>
      <p:graphicFrame>
        <p:nvGraphicFramePr>
          <p:cNvPr id="4" name="Diagram 3">
            <a:extLst>
              <a:ext uri="{FF2B5EF4-FFF2-40B4-BE49-F238E27FC236}">
                <a16:creationId xmlns:a16="http://schemas.microsoft.com/office/drawing/2014/main" id="{782380E9-9309-1FCC-ACE2-26BF307AF683}"/>
              </a:ext>
            </a:extLst>
          </p:cNvPr>
          <p:cNvGraphicFramePr/>
          <p:nvPr>
            <p:extLst>
              <p:ext uri="{D42A27DB-BD31-4B8C-83A1-F6EECF244321}">
                <p14:modId xmlns:p14="http://schemas.microsoft.com/office/powerpoint/2010/main" val="1047675409"/>
              </p:ext>
            </p:extLst>
          </p:nvPr>
        </p:nvGraphicFramePr>
        <p:xfrm>
          <a:off x="-410604" y="0"/>
          <a:ext cx="2856523" cy="1904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Businessman pointing up">
            <a:extLst>
              <a:ext uri="{FF2B5EF4-FFF2-40B4-BE49-F238E27FC236}">
                <a16:creationId xmlns:a16="http://schemas.microsoft.com/office/drawing/2014/main" id="{477AADE4-A0CD-33C3-F409-D2F8B4AF53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0195" y="2388779"/>
            <a:ext cx="1025250" cy="2675590"/>
          </a:xfrm>
          <a:prstGeom prst="rect">
            <a:avLst/>
          </a:prstGeom>
        </p:spPr>
      </p:pic>
      <p:sp>
        <p:nvSpPr>
          <p:cNvPr id="2" name="Rectangle: Diagonal Corners Rounded 1">
            <a:extLst>
              <a:ext uri="{FF2B5EF4-FFF2-40B4-BE49-F238E27FC236}">
                <a16:creationId xmlns:a16="http://schemas.microsoft.com/office/drawing/2014/main" id="{90A583F4-8B85-FC73-7BB4-C4C8DBE0506F}"/>
              </a:ext>
            </a:extLst>
          </p:cNvPr>
          <p:cNvSpPr/>
          <p:nvPr/>
        </p:nvSpPr>
        <p:spPr>
          <a:xfrm>
            <a:off x="8264768" y="1625880"/>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9FE2E16E-0C80-0E11-980D-E5FEEBC616EC}"/>
              </a:ext>
            </a:extLst>
          </p:cNvPr>
          <p:cNvSpPr txBox="1"/>
          <p:nvPr/>
        </p:nvSpPr>
        <p:spPr>
          <a:xfrm>
            <a:off x="8690104" y="2122269"/>
            <a:ext cx="1250755" cy="400110"/>
          </a:xfrm>
          <a:prstGeom prst="rect">
            <a:avLst/>
          </a:prstGeom>
          <a:noFill/>
        </p:spPr>
        <p:txBody>
          <a:bodyPr wrap="square" rtlCol="0">
            <a:spAutoFit/>
          </a:bodyPr>
          <a:lstStyle/>
          <a:p>
            <a:r>
              <a:rPr lang="ar-EG" sz="2000" dirty="0">
                <a:solidFill>
                  <a:srgbClr val="FF0000"/>
                </a:solidFill>
              </a:rPr>
              <a:t>الأسهم</a:t>
            </a:r>
            <a:endParaRPr lang="en-US" sz="2000" dirty="0">
              <a:solidFill>
                <a:srgbClr val="FF0000"/>
              </a:solidFill>
            </a:endParaRPr>
          </a:p>
        </p:txBody>
      </p:sp>
      <p:sp>
        <p:nvSpPr>
          <p:cNvPr id="9" name="Explosion: 8 Points 8">
            <a:extLst>
              <a:ext uri="{FF2B5EF4-FFF2-40B4-BE49-F238E27FC236}">
                <a16:creationId xmlns:a16="http://schemas.microsoft.com/office/drawing/2014/main" id="{E0BF9839-E62D-93B7-9073-82D9DF5AD4F5}"/>
              </a:ext>
            </a:extLst>
          </p:cNvPr>
          <p:cNvSpPr/>
          <p:nvPr/>
        </p:nvSpPr>
        <p:spPr>
          <a:xfrm>
            <a:off x="9906851" y="1457604"/>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Rectangle: Diagonal Corners Rounded 9">
            <a:extLst>
              <a:ext uri="{FF2B5EF4-FFF2-40B4-BE49-F238E27FC236}">
                <a16:creationId xmlns:a16="http://schemas.microsoft.com/office/drawing/2014/main" id="{5B52BE5C-CD8C-92D1-2934-005D049AE438}"/>
              </a:ext>
            </a:extLst>
          </p:cNvPr>
          <p:cNvSpPr/>
          <p:nvPr/>
        </p:nvSpPr>
        <p:spPr>
          <a:xfrm>
            <a:off x="8264768" y="3433191"/>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6A49990B-DD76-5D11-8D9C-6277944AA9C1}"/>
              </a:ext>
            </a:extLst>
          </p:cNvPr>
          <p:cNvSpPr txBox="1"/>
          <p:nvPr/>
        </p:nvSpPr>
        <p:spPr>
          <a:xfrm>
            <a:off x="8755454" y="3947041"/>
            <a:ext cx="1250755" cy="400110"/>
          </a:xfrm>
          <a:prstGeom prst="rect">
            <a:avLst/>
          </a:prstGeom>
          <a:noFill/>
        </p:spPr>
        <p:txBody>
          <a:bodyPr wrap="square" rtlCol="0">
            <a:spAutoFit/>
          </a:bodyPr>
          <a:lstStyle/>
          <a:p>
            <a:r>
              <a:rPr lang="ar-EG" sz="2000" dirty="0">
                <a:solidFill>
                  <a:srgbClr val="FF0000"/>
                </a:solidFill>
              </a:rPr>
              <a:t>الذهب</a:t>
            </a:r>
            <a:endParaRPr lang="en-US" sz="2000" dirty="0">
              <a:solidFill>
                <a:srgbClr val="FF0000"/>
              </a:solidFill>
            </a:endParaRPr>
          </a:p>
        </p:txBody>
      </p:sp>
      <p:sp>
        <p:nvSpPr>
          <p:cNvPr id="12" name="Explosion: 8 Points 11">
            <a:extLst>
              <a:ext uri="{FF2B5EF4-FFF2-40B4-BE49-F238E27FC236}">
                <a16:creationId xmlns:a16="http://schemas.microsoft.com/office/drawing/2014/main" id="{61EFEE39-ADC5-5920-A24B-0655F0A28681}"/>
              </a:ext>
            </a:extLst>
          </p:cNvPr>
          <p:cNvSpPr/>
          <p:nvPr/>
        </p:nvSpPr>
        <p:spPr>
          <a:xfrm>
            <a:off x="9906851" y="3264915"/>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id="{386B4735-D077-9CAC-5090-F92F3222C555}"/>
              </a:ext>
            </a:extLst>
          </p:cNvPr>
          <p:cNvSpPr/>
          <p:nvPr/>
        </p:nvSpPr>
        <p:spPr>
          <a:xfrm>
            <a:off x="8341207" y="5165853"/>
            <a:ext cx="1903340" cy="1537551"/>
          </a:xfrm>
          <a:custGeom>
            <a:avLst/>
            <a:gdLst>
              <a:gd name="connsiteX0" fmla="*/ 256264 w 1903340"/>
              <a:gd name="connsiteY0" fmla="*/ 0 h 1537551"/>
              <a:gd name="connsiteX1" fmla="*/ 838231 w 1903340"/>
              <a:gd name="connsiteY1" fmla="*/ 0 h 1537551"/>
              <a:gd name="connsiteX2" fmla="*/ 1420198 w 1903340"/>
              <a:gd name="connsiteY2" fmla="*/ 0 h 1537551"/>
              <a:gd name="connsiteX3" fmla="*/ 1903340 w 1903340"/>
              <a:gd name="connsiteY3" fmla="*/ 0 h 1537551"/>
              <a:gd name="connsiteX4" fmla="*/ 1903340 w 1903340"/>
              <a:gd name="connsiteY4" fmla="*/ 0 h 1537551"/>
              <a:gd name="connsiteX5" fmla="*/ 1903340 w 1903340"/>
              <a:gd name="connsiteY5" fmla="*/ 452721 h 1537551"/>
              <a:gd name="connsiteX6" fmla="*/ 1903340 w 1903340"/>
              <a:gd name="connsiteY6" fmla="*/ 867004 h 1537551"/>
              <a:gd name="connsiteX7" fmla="*/ 1903340 w 1903340"/>
              <a:gd name="connsiteY7" fmla="*/ 1281287 h 1537551"/>
              <a:gd name="connsiteX8" fmla="*/ 1647076 w 1903340"/>
              <a:gd name="connsiteY8" fmla="*/ 1537551 h 1537551"/>
              <a:gd name="connsiteX9" fmla="*/ 1114521 w 1903340"/>
              <a:gd name="connsiteY9" fmla="*/ 1537551 h 1537551"/>
              <a:gd name="connsiteX10" fmla="*/ 614908 w 1903340"/>
              <a:gd name="connsiteY10" fmla="*/ 1537551 h 1537551"/>
              <a:gd name="connsiteX11" fmla="*/ 0 w 1903340"/>
              <a:gd name="connsiteY11" fmla="*/ 1537551 h 1537551"/>
              <a:gd name="connsiteX12" fmla="*/ 0 w 1903340"/>
              <a:gd name="connsiteY12" fmla="*/ 1537551 h 1537551"/>
              <a:gd name="connsiteX13" fmla="*/ 0 w 1903340"/>
              <a:gd name="connsiteY13" fmla="*/ 1136081 h 1537551"/>
              <a:gd name="connsiteX14" fmla="*/ 0 w 1903340"/>
              <a:gd name="connsiteY14" fmla="*/ 708985 h 1537551"/>
              <a:gd name="connsiteX15" fmla="*/ 0 w 1903340"/>
              <a:gd name="connsiteY15" fmla="*/ 256264 h 1537551"/>
              <a:gd name="connsiteX16" fmla="*/ 256264 w 1903340"/>
              <a:gd name="connsiteY16" fmla="*/ 0 h 153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3340" h="1537551" fill="none" extrusionOk="0">
                <a:moveTo>
                  <a:pt x="256264" y="0"/>
                </a:moveTo>
                <a:cubicBezTo>
                  <a:pt x="407213" y="-30712"/>
                  <a:pt x="604449" y="53170"/>
                  <a:pt x="838231" y="0"/>
                </a:cubicBezTo>
                <a:cubicBezTo>
                  <a:pt x="1072013" y="-53170"/>
                  <a:pt x="1277539" y="19530"/>
                  <a:pt x="1420198" y="0"/>
                </a:cubicBezTo>
                <a:cubicBezTo>
                  <a:pt x="1562857" y="-19530"/>
                  <a:pt x="1734083" y="48780"/>
                  <a:pt x="1903340" y="0"/>
                </a:cubicBezTo>
                <a:lnTo>
                  <a:pt x="1903340" y="0"/>
                </a:lnTo>
                <a:cubicBezTo>
                  <a:pt x="1921002" y="129847"/>
                  <a:pt x="1900404" y="256256"/>
                  <a:pt x="1903340" y="452721"/>
                </a:cubicBezTo>
                <a:cubicBezTo>
                  <a:pt x="1906276" y="649186"/>
                  <a:pt x="1895450" y="703822"/>
                  <a:pt x="1903340" y="867004"/>
                </a:cubicBezTo>
                <a:cubicBezTo>
                  <a:pt x="1911230" y="1030186"/>
                  <a:pt x="1897113" y="1159621"/>
                  <a:pt x="1903340" y="1281287"/>
                </a:cubicBezTo>
                <a:cubicBezTo>
                  <a:pt x="1872867" y="1418960"/>
                  <a:pt x="1790213" y="1529639"/>
                  <a:pt x="1647076" y="1537551"/>
                </a:cubicBezTo>
                <a:cubicBezTo>
                  <a:pt x="1453334" y="1577674"/>
                  <a:pt x="1239960" y="1524665"/>
                  <a:pt x="1114521" y="1537551"/>
                </a:cubicBezTo>
                <a:cubicBezTo>
                  <a:pt x="989082" y="1550437"/>
                  <a:pt x="805413" y="1514014"/>
                  <a:pt x="614908" y="1537551"/>
                </a:cubicBezTo>
                <a:cubicBezTo>
                  <a:pt x="424403" y="1561088"/>
                  <a:pt x="246300" y="1503815"/>
                  <a:pt x="0" y="1537551"/>
                </a:cubicBezTo>
                <a:lnTo>
                  <a:pt x="0" y="1537551"/>
                </a:lnTo>
                <a:cubicBezTo>
                  <a:pt x="-4928" y="1385647"/>
                  <a:pt x="19884" y="1313351"/>
                  <a:pt x="0" y="1136081"/>
                </a:cubicBezTo>
                <a:cubicBezTo>
                  <a:pt x="-19884" y="958811"/>
                  <a:pt x="3418" y="815747"/>
                  <a:pt x="0" y="708985"/>
                </a:cubicBezTo>
                <a:cubicBezTo>
                  <a:pt x="-3418" y="602223"/>
                  <a:pt x="46641" y="373162"/>
                  <a:pt x="0" y="256264"/>
                </a:cubicBezTo>
                <a:cubicBezTo>
                  <a:pt x="5895" y="94040"/>
                  <a:pt x="110216" y="3833"/>
                  <a:pt x="256264" y="0"/>
                </a:cubicBezTo>
                <a:close/>
              </a:path>
              <a:path w="1903340" h="1537551" stroke="0" extrusionOk="0">
                <a:moveTo>
                  <a:pt x="256264" y="0"/>
                </a:moveTo>
                <a:cubicBezTo>
                  <a:pt x="445897" y="-34526"/>
                  <a:pt x="601277" y="43009"/>
                  <a:pt x="838231" y="0"/>
                </a:cubicBezTo>
                <a:cubicBezTo>
                  <a:pt x="1075185" y="-43009"/>
                  <a:pt x="1096155" y="58612"/>
                  <a:pt x="1337844" y="0"/>
                </a:cubicBezTo>
                <a:cubicBezTo>
                  <a:pt x="1579533" y="-58612"/>
                  <a:pt x="1781149" y="14208"/>
                  <a:pt x="1903340" y="0"/>
                </a:cubicBezTo>
                <a:lnTo>
                  <a:pt x="1903340" y="0"/>
                </a:lnTo>
                <a:cubicBezTo>
                  <a:pt x="1944201" y="118555"/>
                  <a:pt x="1892781" y="361799"/>
                  <a:pt x="1903340" y="452721"/>
                </a:cubicBezTo>
                <a:cubicBezTo>
                  <a:pt x="1913899" y="543643"/>
                  <a:pt x="1859959" y="692570"/>
                  <a:pt x="1903340" y="905443"/>
                </a:cubicBezTo>
                <a:cubicBezTo>
                  <a:pt x="1946721" y="1118316"/>
                  <a:pt x="1894452" y="1179643"/>
                  <a:pt x="1903340" y="1281287"/>
                </a:cubicBezTo>
                <a:cubicBezTo>
                  <a:pt x="1888958" y="1458670"/>
                  <a:pt x="1782454" y="1535962"/>
                  <a:pt x="1647076" y="1537551"/>
                </a:cubicBezTo>
                <a:cubicBezTo>
                  <a:pt x="1539989" y="1591524"/>
                  <a:pt x="1282017" y="1513819"/>
                  <a:pt x="1114521" y="1537551"/>
                </a:cubicBezTo>
                <a:cubicBezTo>
                  <a:pt x="947025" y="1561283"/>
                  <a:pt x="841217" y="1527357"/>
                  <a:pt x="614908" y="1537551"/>
                </a:cubicBezTo>
                <a:cubicBezTo>
                  <a:pt x="388599" y="1547745"/>
                  <a:pt x="279687" y="1524327"/>
                  <a:pt x="0" y="1537551"/>
                </a:cubicBezTo>
                <a:lnTo>
                  <a:pt x="0" y="1537551"/>
                </a:lnTo>
                <a:cubicBezTo>
                  <a:pt x="-36169" y="1419081"/>
                  <a:pt x="9965" y="1207147"/>
                  <a:pt x="0" y="1123268"/>
                </a:cubicBezTo>
                <a:cubicBezTo>
                  <a:pt x="-9965" y="1039389"/>
                  <a:pt x="32177" y="857361"/>
                  <a:pt x="0" y="683360"/>
                </a:cubicBezTo>
                <a:cubicBezTo>
                  <a:pt x="-32177" y="509359"/>
                  <a:pt x="12567" y="372427"/>
                  <a:pt x="0" y="256264"/>
                </a:cubicBezTo>
                <a:cubicBezTo>
                  <a:pt x="6164" y="107189"/>
                  <a:pt x="97435" y="-31770"/>
                  <a:pt x="256264"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extBox 14">
            <a:extLst>
              <a:ext uri="{FF2B5EF4-FFF2-40B4-BE49-F238E27FC236}">
                <a16:creationId xmlns:a16="http://schemas.microsoft.com/office/drawing/2014/main" id="{0A42363C-7A09-C647-A4E8-4A6087E533FD}"/>
              </a:ext>
            </a:extLst>
          </p:cNvPr>
          <p:cNvSpPr txBox="1"/>
          <p:nvPr/>
        </p:nvSpPr>
        <p:spPr>
          <a:xfrm>
            <a:off x="8766543" y="5662242"/>
            <a:ext cx="1250755" cy="400110"/>
          </a:xfrm>
          <a:prstGeom prst="rect">
            <a:avLst/>
          </a:prstGeom>
          <a:noFill/>
        </p:spPr>
        <p:txBody>
          <a:bodyPr wrap="square" rtlCol="0">
            <a:spAutoFit/>
          </a:bodyPr>
          <a:lstStyle/>
          <a:p>
            <a:r>
              <a:rPr lang="ar-EG" sz="2000" dirty="0">
                <a:solidFill>
                  <a:srgbClr val="FF0000"/>
                </a:solidFill>
              </a:rPr>
              <a:t>العقارات</a:t>
            </a:r>
            <a:endParaRPr lang="en-US" sz="2000" dirty="0">
              <a:solidFill>
                <a:srgbClr val="FF0000"/>
              </a:solidFill>
            </a:endParaRPr>
          </a:p>
        </p:txBody>
      </p:sp>
      <p:sp>
        <p:nvSpPr>
          <p:cNvPr id="16" name="Explosion: 8 Points 15">
            <a:extLst>
              <a:ext uri="{FF2B5EF4-FFF2-40B4-BE49-F238E27FC236}">
                <a16:creationId xmlns:a16="http://schemas.microsoft.com/office/drawing/2014/main" id="{A105AF20-BE77-4806-D72F-09998BDF5823}"/>
              </a:ext>
            </a:extLst>
          </p:cNvPr>
          <p:cNvSpPr/>
          <p:nvPr/>
        </p:nvSpPr>
        <p:spPr>
          <a:xfrm>
            <a:off x="9983290" y="4997577"/>
            <a:ext cx="522515" cy="496389"/>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9C199B4F-F5F2-E6EB-2E49-74D5893FEF9E}"/>
              </a:ext>
            </a:extLst>
          </p:cNvPr>
          <p:cNvSpPr/>
          <p:nvPr/>
        </p:nvSpPr>
        <p:spPr>
          <a:xfrm>
            <a:off x="6129918" y="1457604"/>
            <a:ext cx="1903340" cy="506426"/>
          </a:xfrm>
          <a:custGeom>
            <a:avLst/>
            <a:gdLst>
              <a:gd name="connsiteX0" fmla="*/ 84406 w 1903340"/>
              <a:gd name="connsiteY0" fmla="*/ 0 h 506426"/>
              <a:gd name="connsiteX1" fmla="*/ 557329 w 1903340"/>
              <a:gd name="connsiteY1" fmla="*/ 0 h 506426"/>
              <a:gd name="connsiteX2" fmla="*/ 1030252 w 1903340"/>
              <a:gd name="connsiteY2" fmla="*/ 0 h 506426"/>
              <a:gd name="connsiteX3" fmla="*/ 1430417 w 1903340"/>
              <a:gd name="connsiteY3" fmla="*/ 0 h 506426"/>
              <a:gd name="connsiteX4" fmla="*/ 1903340 w 1903340"/>
              <a:gd name="connsiteY4" fmla="*/ 0 h 506426"/>
              <a:gd name="connsiteX5" fmla="*/ 1903340 w 1903340"/>
              <a:gd name="connsiteY5" fmla="*/ 0 h 506426"/>
              <a:gd name="connsiteX6" fmla="*/ 1903340 w 1903340"/>
              <a:gd name="connsiteY6" fmla="*/ 422020 h 506426"/>
              <a:gd name="connsiteX7" fmla="*/ 1818934 w 1903340"/>
              <a:gd name="connsiteY7" fmla="*/ 506426 h 506426"/>
              <a:gd name="connsiteX8" fmla="*/ 1382390 w 1903340"/>
              <a:gd name="connsiteY8" fmla="*/ 506426 h 506426"/>
              <a:gd name="connsiteX9" fmla="*/ 982224 w 1903340"/>
              <a:gd name="connsiteY9" fmla="*/ 506426 h 506426"/>
              <a:gd name="connsiteX10" fmla="*/ 545680 w 1903340"/>
              <a:gd name="connsiteY10" fmla="*/ 506426 h 506426"/>
              <a:gd name="connsiteX11" fmla="*/ 0 w 1903340"/>
              <a:gd name="connsiteY11" fmla="*/ 506426 h 506426"/>
              <a:gd name="connsiteX12" fmla="*/ 0 w 1903340"/>
              <a:gd name="connsiteY12" fmla="*/ 506426 h 506426"/>
              <a:gd name="connsiteX13" fmla="*/ 0 w 1903340"/>
              <a:gd name="connsiteY13" fmla="*/ 84406 h 506426"/>
              <a:gd name="connsiteX14" fmla="*/ 84406 w 1903340"/>
              <a:gd name="connsiteY14" fmla="*/ 0 h 50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3340" h="506426" fill="none" extrusionOk="0">
                <a:moveTo>
                  <a:pt x="84406" y="0"/>
                </a:moveTo>
                <a:cubicBezTo>
                  <a:pt x="189025" y="-33110"/>
                  <a:pt x="428071" y="1827"/>
                  <a:pt x="557329" y="0"/>
                </a:cubicBezTo>
                <a:cubicBezTo>
                  <a:pt x="686587" y="-1827"/>
                  <a:pt x="824106" y="44705"/>
                  <a:pt x="1030252" y="0"/>
                </a:cubicBezTo>
                <a:cubicBezTo>
                  <a:pt x="1236398" y="-44705"/>
                  <a:pt x="1327182" y="23282"/>
                  <a:pt x="1430417" y="0"/>
                </a:cubicBezTo>
                <a:cubicBezTo>
                  <a:pt x="1533652" y="-23282"/>
                  <a:pt x="1732913" y="15126"/>
                  <a:pt x="1903340" y="0"/>
                </a:cubicBezTo>
                <a:lnTo>
                  <a:pt x="1903340" y="0"/>
                </a:lnTo>
                <a:cubicBezTo>
                  <a:pt x="1912761" y="133388"/>
                  <a:pt x="1866327" y="322146"/>
                  <a:pt x="1903340" y="422020"/>
                </a:cubicBezTo>
                <a:cubicBezTo>
                  <a:pt x="1902957" y="472077"/>
                  <a:pt x="1865107" y="504512"/>
                  <a:pt x="1818934" y="506426"/>
                </a:cubicBezTo>
                <a:cubicBezTo>
                  <a:pt x="1605484" y="532813"/>
                  <a:pt x="1580328" y="470649"/>
                  <a:pt x="1382390" y="506426"/>
                </a:cubicBezTo>
                <a:cubicBezTo>
                  <a:pt x="1184452" y="542203"/>
                  <a:pt x="1168675" y="461747"/>
                  <a:pt x="982224" y="506426"/>
                </a:cubicBezTo>
                <a:cubicBezTo>
                  <a:pt x="795773" y="551105"/>
                  <a:pt x="673148" y="484675"/>
                  <a:pt x="545680" y="506426"/>
                </a:cubicBezTo>
                <a:cubicBezTo>
                  <a:pt x="418212" y="528177"/>
                  <a:pt x="135589" y="447319"/>
                  <a:pt x="0" y="506426"/>
                </a:cubicBezTo>
                <a:lnTo>
                  <a:pt x="0" y="506426"/>
                </a:lnTo>
                <a:cubicBezTo>
                  <a:pt x="-49841" y="338871"/>
                  <a:pt x="27076" y="283498"/>
                  <a:pt x="0" y="84406"/>
                </a:cubicBezTo>
                <a:cubicBezTo>
                  <a:pt x="6784" y="31041"/>
                  <a:pt x="37623" y="-1350"/>
                  <a:pt x="84406" y="0"/>
                </a:cubicBezTo>
                <a:close/>
              </a:path>
              <a:path w="1903340" h="506426" stroke="0" extrusionOk="0">
                <a:moveTo>
                  <a:pt x="84406" y="0"/>
                </a:moveTo>
                <a:cubicBezTo>
                  <a:pt x="217101" y="-4153"/>
                  <a:pt x="416661" y="22635"/>
                  <a:pt x="575518" y="0"/>
                </a:cubicBezTo>
                <a:cubicBezTo>
                  <a:pt x="734375" y="-22635"/>
                  <a:pt x="889475" y="31269"/>
                  <a:pt x="975684" y="0"/>
                </a:cubicBezTo>
                <a:cubicBezTo>
                  <a:pt x="1061893" y="-31269"/>
                  <a:pt x="1312572" y="27804"/>
                  <a:pt x="1466796" y="0"/>
                </a:cubicBezTo>
                <a:cubicBezTo>
                  <a:pt x="1621020" y="-27804"/>
                  <a:pt x="1759397" y="10351"/>
                  <a:pt x="1903340" y="0"/>
                </a:cubicBezTo>
                <a:lnTo>
                  <a:pt x="1903340" y="0"/>
                </a:lnTo>
                <a:cubicBezTo>
                  <a:pt x="1950131" y="171712"/>
                  <a:pt x="1860639" y="240967"/>
                  <a:pt x="1903340" y="422020"/>
                </a:cubicBezTo>
                <a:cubicBezTo>
                  <a:pt x="1907565" y="464020"/>
                  <a:pt x="1871418" y="506288"/>
                  <a:pt x="1818934" y="506426"/>
                </a:cubicBezTo>
                <a:cubicBezTo>
                  <a:pt x="1613987" y="560794"/>
                  <a:pt x="1540469" y="453691"/>
                  <a:pt x="1327822" y="506426"/>
                </a:cubicBezTo>
                <a:cubicBezTo>
                  <a:pt x="1115175" y="559161"/>
                  <a:pt x="1014820" y="494740"/>
                  <a:pt x="891278" y="506426"/>
                </a:cubicBezTo>
                <a:cubicBezTo>
                  <a:pt x="767736" y="518112"/>
                  <a:pt x="621667" y="498762"/>
                  <a:pt x="491112" y="506426"/>
                </a:cubicBezTo>
                <a:cubicBezTo>
                  <a:pt x="360557" y="514090"/>
                  <a:pt x="202264" y="492332"/>
                  <a:pt x="0" y="506426"/>
                </a:cubicBezTo>
                <a:lnTo>
                  <a:pt x="0" y="506426"/>
                </a:lnTo>
                <a:cubicBezTo>
                  <a:pt x="-36304" y="379160"/>
                  <a:pt x="25496" y="211456"/>
                  <a:pt x="0" y="84406"/>
                </a:cubicBezTo>
                <a:cubicBezTo>
                  <a:pt x="87" y="27974"/>
                  <a:pt x="29285" y="-3681"/>
                  <a:pt x="84406"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Rectangle: Diagonal Corners Rounded 18">
            <a:extLst>
              <a:ext uri="{FF2B5EF4-FFF2-40B4-BE49-F238E27FC236}">
                <a16:creationId xmlns:a16="http://schemas.microsoft.com/office/drawing/2014/main" id="{14B51EE9-3499-B6F5-516F-1E9ED363ABC7}"/>
              </a:ext>
            </a:extLst>
          </p:cNvPr>
          <p:cNvSpPr/>
          <p:nvPr/>
        </p:nvSpPr>
        <p:spPr>
          <a:xfrm>
            <a:off x="1802281" y="1505467"/>
            <a:ext cx="1903340" cy="506426"/>
          </a:xfrm>
          <a:custGeom>
            <a:avLst/>
            <a:gdLst>
              <a:gd name="connsiteX0" fmla="*/ 84406 w 1903340"/>
              <a:gd name="connsiteY0" fmla="*/ 0 h 506426"/>
              <a:gd name="connsiteX1" fmla="*/ 557329 w 1903340"/>
              <a:gd name="connsiteY1" fmla="*/ 0 h 506426"/>
              <a:gd name="connsiteX2" fmla="*/ 1030252 w 1903340"/>
              <a:gd name="connsiteY2" fmla="*/ 0 h 506426"/>
              <a:gd name="connsiteX3" fmla="*/ 1430417 w 1903340"/>
              <a:gd name="connsiteY3" fmla="*/ 0 h 506426"/>
              <a:gd name="connsiteX4" fmla="*/ 1903340 w 1903340"/>
              <a:gd name="connsiteY4" fmla="*/ 0 h 506426"/>
              <a:gd name="connsiteX5" fmla="*/ 1903340 w 1903340"/>
              <a:gd name="connsiteY5" fmla="*/ 0 h 506426"/>
              <a:gd name="connsiteX6" fmla="*/ 1903340 w 1903340"/>
              <a:gd name="connsiteY6" fmla="*/ 422020 h 506426"/>
              <a:gd name="connsiteX7" fmla="*/ 1818934 w 1903340"/>
              <a:gd name="connsiteY7" fmla="*/ 506426 h 506426"/>
              <a:gd name="connsiteX8" fmla="*/ 1382390 w 1903340"/>
              <a:gd name="connsiteY8" fmla="*/ 506426 h 506426"/>
              <a:gd name="connsiteX9" fmla="*/ 982224 w 1903340"/>
              <a:gd name="connsiteY9" fmla="*/ 506426 h 506426"/>
              <a:gd name="connsiteX10" fmla="*/ 545680 w 1903340"/>
              <a:gd name="connsiteY10" fmla="*/ 506426 h 506426"/>
              <a:gd name="connsiteX11" fmla="*/ 0 w 1903340"/>
              <a:gd name="connsiteY11" fmla="*/ 506426 h 506426"/>
              <a:gd name="connsiteX12" fmla="*/ 0 w 1903340"/>
              <a:gd name="connsiteY12" fmla="*/ 506426 h 506426"/>
              <a:gd name="connsiteX13" fmla="*/ 0 w 1903340"/>
              <a:gd name="connsiteY13" fmla="*/ 84406 h 506426"/>
              <a:gd name="connsiteX14" fmla="*/ 84406 w 1903340"/>
              <a:gd name="connsiteY14" fmla="*/ 0 h 50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3340" h="506426" fill="none" extrusionOk="0">
                <a:moveTo>
                  <a:pt x="84406" y="0"/>
                </a:moveTo>
                <a:cubicBezTo>
                  <a:pt x="189025" y="-33110"/>
                  <a:pt x="428071" y="1827"/>
                  <a:pt x="557329" y="0"/>
                </a:cubicBezTo>
                <a:cubicBezTo>
                  <a:pt x="686587" y="-1827"/>
                  <a:pt x="824106" y="44705"/>
                  <a:pt x="1030252" y="0"/>
                </a:cubicBezTo>
                <a:cubicBezTo>
                  <a:pt x="1236398" y="-44705"/>
                  <a:pt x="1327182" y="23282"/>
                  <a:pt x="1430417" y="0"/>
                </a:cubicBezTo>
                <a:cubicBezTo>
                  <a:pt x="1533652" y="-23282"/>
                  <a:pt x="1732913" y="15126"/>
                  <a:pt x="1903340" y="0"/>
                </a:cubicBezTo>
                <a:lnTo>
                  <a:pt x="1903340" y="0"/>
                </a:lnTo>
                <a:cubicBezTo>
                  <a:pt x="1912761" y="133388"/>
                  <a:pt x="1866327" y="322146"/>
                  <a:pt x="1903340" y="422020"/>
                </a:cubicBezTo>
                <a:cubicBezTo>
                  <a:pt x="1902957" y="472077"/>
                  <a:pt x="1865107" y="504512"/>
                  <a:pt x="1818934" y="506426"/>
                </a:cubicBezTo>
                <a:cubicBezTo>
                  <a:pt x="1605484" y="532813"/>
                  <a:pt x="1580328" y="470649"/>
                  <a:pt x="1382390" y="506426"/>
                </a:cubicBezTo>
                <a:cubicBezTo>
                  <a:pt x="1184452" y="542203"/>
                  <a:pt x="1168675" y="461747"/>
                  <a:pt x="982224" y="506426"/>
                </a:cubicBezTo>
                <a:cubicBezTo>
                  <a:pt x="795773" y="551105"/>
                  <a:pt x="673148" y="484675"/>
                  <a:pt x="545680" y="506426"/>
                </a:cubicBezTo>
                <a:cubicBezTo>
                  <a:pt x="418212" y="528177"/>
                  <a:pt x="135589" y="447319"/>
                  <a:pt x="0" y="506426"/>
                </a:cubicBezTo>
                <a:lnTo>
                  <a:pt x="0" y="506426"/>
                </a:lnTo>
                <a:cubicBezTo>
                  <a:pt x="-49841" y="338871"/>
                  <a:pt x="27076" y="283498"/>
                  <a:pt x="0" y="84406"/>
                </a:cubicBezTo>
                <a:cubicBezTo>
                  <a:pt x="6784" y="31041"/>
                  <a:pt x="37623" y="-1350"/>
                  <a:pt x="84406" y="0"/>
                </a:cubicBezTo>
                <a:close/>
              </a:path>
              <a:path w="1903340" h="506426" stroke="0" extrusionOk="0">
                <a:moveTo>
                  <a:pt x="84406" y="0"/>
                </a:moveTo>
                <a:cubicBezTo>
                  <a:pt x="217101" y="-4153"/>
                  <a:pt x="416661" y="22635"/>
                  <a:pt x="575518" y="0"/>
                </a:cubicBezTo>
                <a:cubicBezTo>
                  <a:pt x="734375" y="-22635"/>
                  <a:pt x="889475" y="31269"/>
                  <a:pt x="975684" y="0"/>
                </a:cubicBezTo>
                <a:cubicBezTo>
                  <a:pt x="1061893" y="-31269"/>
                  <a:pt x="1312572" y="27804"/>
                  <a:pt x="1466796" y="0"/>
                </a:cubicBezTo>
                <a:cubicBezTo>
                  <a:pt x="1621020" y="-27804"/>
                  <a:pt x="1759397" y="10351"/>
                  <a:pt x="1903340" y="0"/>
                </a:cubicBezTo>
                <a:lnTo>
                  <a:pt x="1903340" y="0"/>
                </a:lnTo>
                <a:cubicBezTo>
                  <a:pt x="1950131" y="171712"/>
                  <a:pt x="1860639" y="240967"/>
                  <a:pt x="1903340" y="422020"/>
                </a:cubicBezTo>
                <a:cubicBezTo>
                  <a:pt x="1907565" y="464020"/>
                  <a:pt x="1871418" y="506288"/>
                  <a:pt x="1818934" y="506426"/>
                </a:cubicBezTo>
                <a:cubicBezTo>
                  <a:pt x="1613987" y="560794"/>
                  <a:pt x="1540469" y="453691"/>
                  <a:pt x="1327822" y="506426"/>
                </a:cubicBezTo>
                <a:cubicBezTo>
                  <a:pt x="1115175" y="559161"/>
                  <a:pt x="1014820" y="494740"/>
                  <a:pt x="891278" y="506426"/>
                </a:cubicBezTo>
                <a:cubicBezTo>
                  <a:pt x="767736" y="518112"/>
                  <a:pt x="621667" y="498762"/>
                  <a:pt x="491112" y="506426"/>
                </a:cubicBezTo>
                <a:cubicBezTo>
                  <a:pt x="360557" y="514090"/>
                  <a:pt x="202264" y="492332"/>
                  <a:pt x="0" y="506426"/>
                </a:cubicBezTo>
                <a:lnTo>
                  <a:pt x="0" y="506426"/>
                </a:lnTo>
                <a:cubicBezTo>
                  <a:pt x="-36304" y="379160"/>
                  <a:pt x="25496" y="211456"/>
                  <a:pt x="0" y="84406"/>
                </a:cubicBezTo>
                <a:cubicBezTo>
                  <a:pt x="87" y="27974"/>
                  <a:pt x="29285" y="-3681"/>
                  <a:pt x="84406"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Rectangle: Diagonal Corners Rounded 19">
            <a:extLst>
              <a:ext uri="{FF2B5EF4-FFF2-40B4-BE49-F238E27FC236}">
                <a16:creationId xmlns:a16="http://schemas.microsoft.com/office/drawing/2014/main" id="{811C00A9-755D-CAFF-95B8-EBC8AC9EDCE5}"/>
              </a:ext>
            </a:extLst>
          </p:cNvPr>
          <p:cNvSpPr/>
          <p:nvPr/>
        </p:nvSpPr>
        <p:spPr>
          <a:xfrm>
            <a:off x="3966879" y="1462090"/>
            <a:ext cx="1903340" cy="506426"/>
          </a:xfrm>
          <a:custGeom>
            <a:avLst/>
            <a:gdLst>
              <a:gd name="connsiteX0" fmla="*/ 84406 w 1903340"/>
              <a:gd name="connsiteY0" fmla="*/ 0 h 506426"/>
              <a:gd name="connsiteX1" fmla="*/ 557329 w 1903340"/>
              <a:gd name="connsiteY1" fmla="*/ 0 h 506426"/>
              <a:gd name="connsiteX2" fmla="*/ 1030252 w 1903340"/>
              <a:gd name="connsiteY2" fmla="*/ 0 h 506426"/>
              <a:gd name="connsiteX3" fmla="*/ 1430417 w 1903340"/>
              <a:gd name="connsiteY3" fmla="*/ 0 h 506426"/>
              <a:gd name="connsiteX4" fmla="*/ 1903340 w 1903340"/>
              <a:gd name="connsiteY4" fmla="*/ 0 h 506426"/>
              <a:gd name="connsiteX5" fmla="*/ 1903340 w 1903340"/>
              <a:gd name="connsiteY5" fmla="*/ 0 h 506426"/>
              <a:gd name="connsiteX6" fmla="*/ 1903340 w 1903340"/>
              <a:gd name="connsiteY6" fmla="*/ 422020 h 506426"/>
              <a:gd name="connsiteX7" fmla="*/ 1818934 w 1903340"/>
              <a:gd name="connsiteY7" fmla="*/ 506426 h 506426"/>
              <a:gd name="connsiteX8" fmla="*/ 1382390 w 1903340"/>
              <a:gd name="connsiteY8" fmla="*/ 506426 h 506426"/>
              <a:gd name="connsiteX9" fmla="*/ 982224 w 1903340"/>
              <a:gd name="connsiteY9" fmla="*/ 506426 h 506426"/>
              <a:gd name="connsiteX10" fmla="*/ 545680 w 1903340"/>
              <a:gd name="connsiteY10" fmla="*/ 506426 h 506426"/>
              <a:gd name="connsiteX11" fmla="*/ 0 w 1903340"/>
              <a:gd name="connsiteY11" fmla="*/ 506426 h 506426"/>
              <a:gd name="connsiteX12" fmla="*/ 0 w 1903340"/>
              <a:gd name="connsiteY12" fmla="*/ 506426 h 506426"/>
              <a:gd name="connsiteX13" fmla="*/ 0 w 1903340"/>
              <a:gd name="connsiteY13" fmla="*/ 84406 h 506426"/>
              <a:gd name="connsiteX14" fmla="*/ 84406 w 1903340"/>
              <a:gd name="connsiteY14" fmla="*/ 0 h 50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3340" h="506426" fill="none" extrusionOk="0">
                <a:moveTo>
                  <a:pt x="84406" y="0"/>
                </a:moveTo>
                <a:cubicBezTo>
                  <a:pt x="189025" y="-33110"/>
                  <a:pt x="428071" y="1827"/>
                  <a:pt x="557329" y="0"/>
                </a:cubicBezTo>
                <a:cubicBezTo>
                  <a:pt x="686587" y="-1827"/>
                  <a:pt x="824106" y="44705"/>
                  <a:pt x="1030252" y="0"/>
                </a:cubicBezTo>
                <a:cubicBezTo>
                  <a:pt x="1236398" y="-44705"/>
                  <a:pt x="1327182" y="23282"/>
                  <a:pt x="1430417" y="0"/>
                </a:cubicBezTo>
                <a:cubicBezTo>
                  <a:pt x="1533652" y="-23282"/>
                  <a:pt x="1732913" y="15126"/>
                  <a:pt x="1903340" y="0"/>
                </a:cubicBezTo>
                <a:lnTo>
                  <a:pt x="1903340" y="0"/>
                </a:lnTo>
                <a:cubicBezTo>
                  <a:pt x="1912761" y="133388"/>
                  <a:pt x="1866327" y="322146"/>
                  <a:pt x="1903340" y="422020"/>
                </a:cubicBezTo>
                <a:cubicBezTo>
                  <a:pt x="1902957" y="472077"/>
                  <a:pt x="1865107" y="504512"/>
                  <a:pt x="1818934" y="506426"/>
                </a:cubicBezTo>
                <a:cubicBezTo>
                  <a:pt x="1605484" y="532813"/>
                  <a:pt x="1580328" y="470649"/>
                  <a:pt x="1382390" y="506426"/>
                </a:cubicBezTo>
                <a:cubicBezTo>
                  <a:pt x="1184452" y="542203"/>
                  <a:pt x="1168675" y="461747"/>
                  <a:pt x="982224" y="506426"/>
                </a:cubicBezTo>
                <a:cubicBezTo>
                  <a:pt x="795773" y="551105"/>
                  <a:pt x="673148" y="484675"/>
                  <a:pt x="545680" y="506426"/>
                </a:cubicBezTo>
                <a:cubicBezTo>
                  <a:pt x="418212" y="528177"/>
                  <a:pt x="135589" y="447319"/>
                  <a:pt x="0" y="506426"/>
                </a:cubicBezTo>
                <a:lnTo>
                  <a:pt x="0" y="506426"/>
                </a:lnTo>
                <a:cubicBezTo>
                  <a:pt x="-49841" y="338871"/>
                  <a:pt x="27076" y="283498"/>
                  <a:pt x="0" y="84406"/>
                </a:cubicBezTo>
                <a:cubicBezTo>
                  <a:pt x="6784" y="31041"/>
                  <a:pt x="37623" y="-1350"/>
                  <a:pt x="84406" y="0"/>
                </a:cubicBezTo>
                <a:close/>
              </a:path>
              <a:path w="1903340" h="506426" stroke="0" extrusionOk="0">
                <a:moveTo>
                  <a:pt x="84406" y="0"/>
                </a:moveTo>
                <a:cubicBezTo>
                  <a:pt x="217101" y="-4153"/>
                  <a:pt x="416661" y="22635"/>
                  <a:pt x="575518" y="0"/>
                </a:cubicBezTo>
                <a:cubicBezTo>
                  <a:pt x="734375" y="-22635"/>
                  <a:pt x="889475" y="31269"/>
                  <a:pt x="975684" y="0"/>
                </a:cubicBezTo>
                <a:cubicBezTo>
                  <a:pt x="1061893" y="-31269"/>
                  <a:pt x="1312572" y="27804"/>
                  <a:pt x="1466796" y="0"/>
                </a:cubicBezTo>
                <a:cubicBezTo>
                  <a:pt x="1621020" y="-27804"/>
                  <a:pt x="1759397" y="10351"/>
                  <a:pt x="1903340" y="0"/>
                </a:cubicBezTo>
                <a:lnTo>
                  <a:pt x="1903340" y="0"/>
                </a:lnTo>
                <a:cubicBezTo>
                  <a:pt x="1950131" y="171712"/>
                  <a:pt x="1860639" y="240967"/>
                  <a:pt x="1903340" y="422020"/>
                </a:cubicBezTo>
                <a:cubicBezTo>
                  <a:pt x="1907565" y="464020"/>
                  <a:pt x="1871418" y="506288"/>
                  <a:pt x="1818934" y="506426"/>
                </a:cubicBezTo>
                <a:cubicBezTo>
                  <a:pt x="1613987" y="560794"/>
                  <a:pt x="1540469" y="453691"/>
                  <a:pt x="1327822" y="506426"/>
                </a:cubicBezTo>
                <a:cubicBezTo>
                  <a:pt x="1115175" y="559161"/>
                  <a:pt x="1014820" y="494740"/>
                  <a:pt x="891278" y="506426"/>
                </a:cubicBezTo>
                <a:cubicBezTo>
                  <a:pt x="767736" y="518112"/>
                  <a:pt x="621667" y="498762"/>
                  <a:pt x="491112" y="506426"/>
                </a:cubicBezTo>
                <a:cubicBezTo>
                  <a:pt x="360557" y="514090"/>
                  <a:pt x="202264" y="492332"/>
                  <a:pt x="0" y="506426"/>
                </a:cubicBezTo>
                <a:lnTo>
                  <a:pt x="0" y="506426"/>
                </a:lnTo>
                <a:cubicBezTo>
                  <a:pt x="-36304" y="379160"/>
                  <a:pt x="25496" y="211456"/>
                  <a:pt x="0" y="84406"/>
                </a:cubicBezTo>
                <a:cubicBezTo>
                  <a:pt x="87" y="27974"/>
                  <a:pt x="29285" y="-3681"/>
                  <a:pt x="84406" y="0"/>
                </a:cubicBezTo>
                <a:close/>
              </a:path>
            </a:pathLst>
          </a:custGeom>
          <a:solidFill>
            <a:schemeClr val="tx1"/>
          </a:solidFill>
          <a:ln>
            <a:solidFill>
              <a:schemeClr val="accent3"/>
            </a:solidFill>
            <a:extLst>
              <a:ext uri="{C807C97D-BFC1-408E-A445-0C87EB9F89A2}">
                <ask:lineSketchStyleProps xmlns:ask="http://schemas.microsoft.com/office/drawing/2018/sketchyshapes" sd="3355540247">
                  <a:prstGeom prst="round2DiagRect">
                    <a:avLst/>
                  </a:prstGeom>
                  <ask:type>
                    <ask:lineSketchScribble/>
                  </ask:type>
                </ask:lineSketchStyleProps>
              </a:ext>
            </a:extLst>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a:extLst>
              <a:ext uri="{FF2B5EF4-FFF2-40B4-BE49-F238E27FC236}">
                <a16:creationId xmlns:a16="http://schemas.microsoft.com/office/drawing/2014/main" id="{0C879522-D7CC-0C1E-B477-11A307460CEB}"/>
              </a:ext>
            </a:extLst>
          </p:cNvPr>
          <p:cNvSpPr txBox="1"/>
          <p:nvPr/>
        </p:nvSpPr>
        <p:spPr>
          <a:xfrm>
            <a:off x="2128041" y="1535017"/>
            <a:ext cx="5424853" cy="369332"/>
          </a:xfrm>
          <a:prstGeom prst="rect">
            <a:avLst/>
          </a:prstGeom>
          <a:noFill/>
        </p:spPr>
        <p:txBody>
          <a:bodyPr wrap="square" rtlCol="0">
            <a:spAutoFit/>
          </a:bodyPr>
          <a:lstStyle/>
          <a:p>
            <a:pPr algn="r"/>
            <a:r>
              <a:rPr lang="ar-EG" dirty="0">
                <a:solidFill>
                  <a:srgbClr val="FF0000"/>
                </a:solidFill>
              </a:rPr>
              <a:t>المخاطرة</a:t>
            </a:r>
            <a:r>
              <a:rPr lang="ar-EG" dirty="0"/>
              <a:t>                    </a:t>
            </a:r>
            <a:r>
              <a:rPr lang="ar-EG" dirty="0">
                <a:solidFill>
                  <a:srgbClr val="00B050"/>
                </a:solidFill>
              </a:rPr>
              <a:t>العائد</a:t>
            </a:r>
            <a:r>
              <a:rPr lang="ar-EG" dirty="0"/>
              <a:t>                     </a:t>
            </a:r>
            <a:r>
              <a:rPr lang="ar-EG" dirty="0">
                <a:solidFill>
                  <a:srgbClr val="00B0F0"/>
                </a:solidFill>
              </a:rPr>
              <a:t>السيولة</a:t>
            </a:r>
            <a:r>
              <a:rPr lang="ar-EG" dirty="0"/>
              <a:t>   </a:t>
            </a:r>
            <a:endParaRPr lang="en-US" dirty="0"/>
          </a:p>
        </p:txBody>
      </p:sp>
    </p:spTree>
    <p:extLst>
      <p:ext uri="{BB962C8B-B14F-4D97-AF65-F5344CB8AC3E}">
        <p14:creationId xmlns:p14="http://schemas.microsoft.com/office/powerpoint/2010/main" val="25168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4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par>
                          <p:cTn id="14" fill="hold">
                            <p:stCondLst>
                              <p:cond delay="4000"/>
                            </p:stCondLst>
                            <p:childTnLst>
                              <p:par>
                                <p:cTn id="15" presetID="1" presetClass="entr" presetSubtype="0" fill="hold" nodeType="afterEffect">
                                  <p:stCondLst>
                                    <p:cond delay="0"/>
                                  </p:stCondLst>
                                  <p:iterate type="lt">
                                    <p:tmAbs val="100"/>
                                  </p:iterate>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45"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0"/>
                                        <p:tgtEl>
                                          <p:spTgt spid="9"/>
                                        </p:tgtEl>
                                      </p:cBhvr>
                                    </p:animEffect>
                                    <p:anim calcmode="lin" valueType="num">
                                      <p:cBhvr>
                                        <p:cTn id="20" dur="10000" fill="hold"/>
                                        <p:tgtEl>
                                          <p:spTgt spid="9"/>
                                        </p:tgtEl>
                                        <p:attrNameLst>
                                          <p:attrName>ppt_w</p:attrName>
                                        </p:attrNameLst>
                                      </p:cBhvr>
                                      <p:tavLst>
                                        <p:tav tm="0" fmla="#ppt_w*sin(2.5*pi*$)">
                                          <p:val>
                                            <p:fltVal val="0"/>
                                          </p:val>
                                        </p:tav>
                                        <p:tav tm="100000">
                                          <p:val>
                                            <p:fltVal val="1"/>
                                          </p:val>
                                        </p:tav>
                                      </p:tavLst>
                                    </p:anim>
                                    <p:anim calcmode="lin" valueType="num">
                                      <p:cBhvr>
                                        <p:cTn id="21" dur="10000" fill="hold"/>
                                        <p:tgtEl>
                                          <p:spTgt spid="9"/>
                                        </p:tgtEl>
                                        <p:attrNameLst>
                                          <p:attrName>ppt_h</p:attrName>
                                        </p:attrNameLst>
                                      </p:cBhvr>
                                      <p:tavLst>
                                        <p:tav tm="0">
                                          <p:val>
                                            <p:strVal val="#ppt_h"/>
                                          </p:val>
                                        </p:tav>
                                        <p:tav tm="100000">
                                          <p:val>
                                            <p:strVal val="#ppt_h"/>
                                          </p:val>
                                        </p:tav>
                                      </p:tavLst>
                                    </p:anim>
                                  </p:childTnLst>
                                </p:cTn>
                              </p:par>
                            </p:childTnLst>
                          </p:cTn>
                        </p:par>
                        <p:par>
                          <p:cTn id="22" fill="hold">
                            <p:stCondLst>
                              <p:cond delay="14000"/>
                            </p:stCondLst>
                            <p:childTnLst>
                              <p:par>
                                <p:cTn id="23" presetID="1" presetClass="entr" presetSubtype="0" fill="hold" nodeType="afterEffect">
                                  <p:stCondLst>
                                    <p:cond delay="0"/>
                                  </p:stCondLst>
                                  <p:iterate type="lt">
                                    <p:tmAbs val="100"/>
                                  </p:iterate>
                                  <p:childTnLst>
                                    <p:set>
                                      <p:cBhvr>
                                        <p:cTn id="24" dur="1" fill="hold">
                                          <p:stCondLst>
                                            <p:cond delay="0"/>
                                          </p:stCondLst>
                                        </p:cTn>
                                        <p:tgtEl>
                                          <p:spTgt spid="11">
                                            <p:txEl>
                                              <p:pRg st="0" end="0"/>
                                            </p:txEl>
                                          </p:spTgt>
                                        </p:tgtEl>
                                        <p:attrNameLst>
                                          <p:attrName>style.visibility</p:attrName>
                                        </p:attrNameLst>
                                      </p:cBhvr>
                                      <p:to>
                                        <p:strVal val="visible"/>
                                      </p:to>
                                    </p:set>
                                  </p:childTnLst>
                                </p:cTn>
                              </p:par>
                              <p:par>
                                <p:cTn id="25" presetID="45"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0"/>
                                        <p:tgtEl>
                                          <p:spTgt spid="12"/>
                                        </p:tgtEl>
                                      </p:cBhvr>
                                    </p:animEffect>
                                    <p:anim calcmode="lin" valueType="num">
                                      <p:cBhvr>
                                        <p:cTn id="28" dur="10000" fill="hold"/>
                                        <p:tgtEl>
                                          <p:spTgt spid="12"/>
                                        </p:tgtEl>
                                        <p:attrNameLst>
                                          <p:attrName>ppt_w</p:attrName>
                                        </p:attrNameLst>
                                      </p:cBhvr>
                                      <p:tavLst>
                                        <p:tav tm="0" fmla="#ppt_w*sin(2.5*pi*$)">
                                          <p:val>
                                            <p:fltVal val="0"/>
                                          </p:val>
                                        </p:tav>
                                        <p:tav tm="100000">
                                          <p:val>
                                            <p:fltVal val="1"/>
                                          </p:val>
                                        </p:tav>
                                      </p:tavLst>
                                    </p:anim>
                                    <p:anim calcmode="lin" valueType="num">
                                      <p:cBhvr>
                                        <p:cTn id="29" dur="10000" fill="hold"/>
                                        <p:tgtEl>
                                          <p:spTgt spid="12"/>
                                        </p:tgtEl>
                                        <p:attrNameLst>
                                          <p:attrName>ppt_h</p:attrName>
                                        </p:attrNameLst>
                                      </p:cBhvr>
                                      <p:tavLst>
                                        <p:tav tm="0">
                                          <p:val>
                                            <p:strVal val="#ppt_h"/>
                                          </p:val>
                                        </p:tav>
                                        <p:tav tm="100000">
                                          <p:val>
                                            <p:strVal val="#ppt_h"/>
                                          </p:val>
                                        </p:tav>
                                      </p:tavLst>
                                    </p:anim>
                                  </p:childTnLst>
                                </p:cTn>
                              </p:par>
                            </p:childTnLst>
                          </p:cTn>
                        </p:par>
                        <p:par>
                          <p:cTn id="30" fill="hold">
                            <p:stCondLst>
                              <p:cond delay="24000"/>
                            </p:stCondLst>
                            <p:childTnLst>
                              <p:par>
                                <p:cTn id="31" presetID="1" presetClass="entr" presetSubtype="0" fill="hold" nodeType="afterEffect">
                                  <p:stCondLst>
                                    <p:cond delay="0"/>
                                  </p:stCondLst>
                                  <p:iterate type="lt">
                                    <p:tmAbs val="100"/>
                                  </p:iterate>
                                  <p:childTnLst>
                                    <p:set>
                                      <p:cBhvr>
                                        <p:cTn id="32" dur="1" fill="hold">
                                          <p:stCondLst>
                                            <p:cond delay="0"/>
                                          </p:stCondLst>
                                        </p:cTn>
                                        <p:tgtEl>
                                          <p:spTgt spid="15">
                                            <p:txEl>
                                              <p:pRg st="0" end="0"/>
                                            </p:txEl>
                                          </p:spTgt>
                                        </p:tgtEl>
                                        <p:attrNameLst>
                                          <p:attrName>style.visibility</p:attrName>
                                        </p:attrNameLst>
                                      </p:cBhvr>
                                      <p:to>
                                        <p:strVal val="visible"/>
                                      </p:to>
                                    </p:set>
                                  </p:childTnLst>
                                </p:cTn>
                              </p:par>
                              <p:par>
                                <p:cTn id="33" presetID="45"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0"/>
                                        <p:tgtEl>
                                          <p:spTgt spid="16"/>
                                        </p:tgtEl>
                                      </p:cBhvr>
                                    </p:animEffect>
                                    <p:anim calcmode="lin" valueType="num">
                                      <p:cBhvr>
                                        <p:cTn id="36" dur="10000" fill="hold"/>
                                        <p:tgtEl>
                                          <p:spTgt spid="16"/>
                                        </p:tgtEl>
                                        <p:attrNameLst>
                                          <p:attrName>ppt_w</p:attrName>
                                        </p:attrNameLst>
                                      </p:cBhvr>
                                      <p:tavLst>
                                        <p:tav tm="0" fmla="#ppt_w*sin(2.5*pi*$)">
                                          <p:val>
                                            <p:fltVal val="0"/>
                                          </p:val>
                                        </p:tav>
                                        <p:tav tm="100000">
                                          <p:val>
                                            <p:fltVal val="1"/>
                                          </p:val>
                                        </p:tav>
                                      </p:tavLst>
                                    </p:anim>
                                    <p:anim calcmode="lin" valueType="num">
                                      <p:cBhvr>
                                        <p:cTn id="37" dur="10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P spid="16" grpId="0" animBg="1"/>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556</TotalTime>
  <Words>488</Words>
  <Application>Microsoft Office PowerPoint</Application>
  <PresentationFormat>Widescreen</PresentationFormat>
  <Paragraphs>121</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Century Gothic</vt:lpstr>
      <vt:lpstr>Roboto</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Abu Taha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كورس التداول للمبتدأين From A to Z</dc:title>
  <dc:creator>Eslam.salman</dc:creator>
  <cp:lastModifiedBy>Eslam.salman</cp:lastModifiedBy>
  <cp:revision>51</cp:revision>
  <dcterms:created xsi:type="dcterms:W3CDTF">2023-04-11T21:53:46Z</dcterms:created>
  <dcterms:modified xsi:type="dcterms:W3CDTF">2023-05-16T10:35:36Z</dcterms:modified>
</cp:coreProperties>
</file>